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85"/>
  </p:notesMasterIdLst>
  <p:handoutMasterIdLst>
    <p:handoutMasterId r:id="rId86"/>
  </p:handoutMasterIdLst>
  <p:sldIdLst>
    <p:sldId id="895" r:id="rId2"/>
    <p:sldId id="939" r:id="rId3"/>
    <p:sldId id="1833" r:id="rId4"/>
    <p:sldId id="1984" r:id="rId5"/>
    <p:sldId id="1823" r:id="rId6"/>
    <p:sldId id="1935" r:id="rId7"/>
    <p:sldId id="1976" r:id="rId8"/>
    <p:sldId id="1977" r:id="rId9"/>
    <p:sldId id="1978" r:id="rId10"/>
    <p:sldId id="1979" r:id="rId11"/>
    <p:sldId id="1951" r:id="rId12"/>
    <p:sldId id="1952" r:id="rId13"/>
    <p:sldId id="1953" r:id="rId14"/>
    <p:sldId id="1954" r:id="rId15"/>
    <p:sldId id="1832" r:id="rId16"/>
    <p:sldId id="1841" r:id="rId17"/>
    <p:sldId id="1955" r:id="rId18"/>
    <p:sldId id="1956" r:id="rId19"/>
    <p:sldId id="1997" r:id="rId20"/>
    <p:sldId id="1998" r:id="rId21"/>
    <p:sldId id="1993" r:id="rId22"/>
    <p:sldId id="1987" r:id="rId23"/>
    <p:sldId id="1988" r:id="rId24"/>
    <p:sldId id="1989" r:id="rId25"/>
    <p:sldId id="1990" r:id="rId26"/>
    <p:sldId id="1991" r:id="rId27"/>
    <p:sldId id="1992" r:id="rId28"/>
    <p:sldId id="1994" r:id="rId29"/>
    <p:sldId id="1995" r:id="rId30"/>
    <p:sldId id="1996" r:id="rId31"/>
    <p:sldId id="1986" r:id="rId32"/>
    <p:sldId id="1843" r:id="rId33"/>
    <p:sldId id="1860" r:id="rId34"/>
    <p:sldId id="1845" r:id="rId35"/>
    <p:sldId id="1844" r:id="rId36"/>
    <p:sldId id="1846" r:id="rId37"/>
    <p:sldId id="1859" r:id="rId38"/>
    <p:sldId id="1861" r:id="rId39"/>
    <p:sldId id="1872" r:id="rId40"/>
    <p:sldId id="1893" r:id="rId41"/>
    <p:sldId id="1903" r:id="rId42"/>
    <p:sldId id="1862" r:id="rId43"/>
    <p:sldId id="1863" r:id="rId44"/>
    <p:sldId id="1873" r:id="rId45"/>
    <p:sldId id="1961" r:id="rId46"/>
    <p:sldId id="1864" r:id="rId47"/>
    <p:sldId id="1865" r:id="rId48"/>
    <p:sldId id="1866" r:id="rId49"/>
    <p:sldId id="1867" r:id="rId50"/>
    <p:sldId id="1868" r:id="rId51"/>
    <p:sldId id="1869" r:id="rId52"/>
    <p:sldId id="1870" r:id="rId53"/>
    <p:sldId id="1871" r:id="rId54"/>
    <p:sldId id="1962" r:id="rId55"/>
    <p:sldId id="1878" r:id="rId56"/>
    <p:sldId id="1880" r:id="rId57"/>
    <p:sldId id="1919" r:id="rId58"/>
    <p:sldId id="1965" r:id="rId59"/>
    <p:sldId id="1971" r:id="rId60"/>
    <p:sldId id="1972" r:id="rId61"/>
    <p:sldId id="1940" r:id="rId62"/>
    <p:sldId id="1921" r:id="rId63"/>
    <p:sldId id="1982" r:id="rId64"/>
    <p:sldId id="1941" r:id="rId65"/>
    <p:sldId id="1922" r:id="rId66"/>
    <p:sldId id="1942" r:id="rId67"/>
    <p:sldId id="1943" r:id="rId68"/>
    <p:sldId id="1944" r:id="rId69"/>
    <p:sldId id="1923" r:id="rId70"/>
    <p:sldId id="1924" r:id="rId71"/>
    <p:sldId id="1925" r:id="rId72"/>
    <p:sldId id="1926" r:id="rId73"/>
    <p:sldId id="1980" r:id="rId74"/>
    <p:sldId id="1927" r:id="rId75"/>
    <p:sldId id="1983" r:id="rId76"/>
    <p:sldId id="1928" r:id="rId77"/>
    <p:sldId id="1930" r:id="rId78"/>
    <p:sldId id="1929" r:id="rId79"/>
    <p:sldId id="1946" r:id="rId80"/>
    <p:sldId id="1981" r:id="rId81"/>
    <p:sldId id="1947" r:id="rId82"/>
    <p:sldId id="1948" r:id="rId83"/>
    <p:sldId id="1270" r:id="rId8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833"/>
            <p14:sldId id="1984"/>
            <p14:sldId id="1823"/>
            <p14:sldId id="1935"/>
            <p14:sldId id="1976"/>
            <p14:sldId id="1977"/>
            <p14:sldId id="1978"/>
            <p14:sldId id="1979"/>
            <p14:sldId id="1951"/>
            <p14:sldId id="1952"/>
            <p14:sldId id="1953"/>
            <p14:sldId id="1954"/>
            <p14:sldId id="1832"/>
            <p14:sldId id="1841"/>
            <p14:sldId id="1955"/>
            <p14:sldId id="1956"/>
            <p14:sldId id="1997"/>
            <p14:sldId id="1998"/>
            <p14:sldId id="1993"/>
            <p14:sldId id="1987"/>
            <p14:sldId id="1988"/>
            <p14:sldId id="1989"/>
            <p14:sldId id="1990"/>
            <p14:sldId id="1991"/>
            <p14:sldId id="1992"/>
            <p14:sldId id="1994"/>
            <p14:sldId id="1995"/>
            <p14:sldId id="1996"/>
            <p14:sldId id="1986"/>
            <p14:sldId id="1843"/>
            <p14:sldId id="1860"/>
            <p14:sldId id="1845"/>
            <p14:sldId id="1844"/>
            <p14:sldId id="1846"/>
            <p14:sldId id="1859"/>
            <p14:sldId id="1861"/>
            <p14:sldId id="1872"/>
            <p14:sldId id="1893"/>
            <p14:sldId id="1903"/>
            <p14:sldId id="1862"/>
            <p14:sldId id="1863"/>
            <p14:sldId id="1873"/>
            <p14:sldId id="1961"/>
            <p14:sldId id="1864"/>
            <p14:sldId id="1865"/>
            <p14:sldId id="1866"/>
            <p14:sldId id="1867"/>
            <p14:sldId id="1868"/>
            <p14:sldId id="1869"/>
            <p14:sldId id="1870"/>
            <p14:sldId id="1871"/>
            <p14:sldId id="1962"/>
            <p14:sldId id="1878"/>
            <p14:sldId id="1880"/>
            <p14:sldId id="1919"/>
            <p14:sldId id="1965"/>
            <p14:sldId id="1971"/>
            <p14:sldId id="1972"/>
            <p14:sldId id="1940"/>
            <p14:sldId id="1921"/>
            <p14:sldId id="1982"/>
            <p14:sldId id="1941"/>
            <p14:sldId id="1922"/>
            <p14:sldId id="1942"/>
            <p14:sldId id="1943"/>
            <p14:sldId id="1944"/>
            <p14:sldId id="1923"/>
            <p14:sldId id="1924"/>
            <p14:sldId id="1925"/>
            <p14:sldId id="1926"/>
            <p14:sldId id="1980"/>
            <p14:sldId id="1927"/>
            <p14:sldId id="1983"/>
            <p14:sldId id="1928"/>
            <p14:sldId id="1930"/>
            <p14:sldId id="1929"/>
            <p14:sldId id="1946"/>
            <p14:sldId id="1981"/>
            <p14:sldId id="1947"/>
            <p14:sldId id="1948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432"/>
    <a:srgbClr val="FB8E20"/>
    <a:srgbClr val="36544F"/>
    <a:srgbClr val="9E60B8"/>
    <a:srgbClr val="1778B8"/>
    <a:srgbClr val="595959"/>
    <a:srgbClr val="B58900"/>
    <a:srgbClr val="5AB88F"/>
    <a:srgbClr val="FFFDF9"/>
    <a:srgbClr val="3E72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24"/>
    <p:restoredTop sz="96911" autoAdjust="0"/>
  </p:normalViewPr>
  <p:slideViewPr>
    <p:cSldViewPr snapToGrid="0" snapToObjects="1">
      <p:cViewPr>
        <p:scale>
          <a:sx n="149" d="100"/>
          <a:sy n="149" d="100"/>
        </p:scale>
        <p:origin x="1560" y="11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05.09.24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05.09.24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4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Pflanze, Blume, Stängel, draußen enthält.&#10;&#10;Automatisch generierte Beschreibung">
            <a:extLst>
              <a:ext uri="{FF2B5EF4-FFF2-40B4-BE49-F238E27FC236}">
                <a16:creationId xmlns:a16="http://schemas.microsoft.com/office/drawing/2014/main" id="{7FC4D83E-93EE-3B8E-25C5-416C98A10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71465" cy="5732166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BFC65F46-4ADC-885E-587B-AD83C18DEC74}"/>
              </a:ext>
            </a:extLst>
          </p:cNvPr>
          <p:cNvSpPr/>
          <p:nvPr/>
        </p:nvSpPr>
        <p:spPr>
          <a:xfrm>
            <a:off x="-1" y="0"/>
            <a:ext cx="9143999" cy="4550833"/>
          </a:xfrm>
          <a:prstGeom prst="rect">
            <a:avLst/>
          </a:prstGeom>
          <a:solidFill>
            <a:srgbClr val="D4EBE9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2678795" y="1495735"/>
            <a:ext cx="3382424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Alles</a:t>
            </a:r>
            <a:endParaRPr lang="de-DE" sz="40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mertus</a:t>
            </a:r>
            <a:r>
              <a:rPr lang="de-DE" sz="1050" spc="60" dirty="0">
                <a:solidFill>
                  <a:srgbClr val="D4EBE9"/>
                </a:solidFill>
              </a:rPr>
              <a:t> Meetup | Hamburg, 5. September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4021322" y="2914790"/>
            <a:ext cx="14970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2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DEFCDB2-9B33-959B-B3AC-270F733CFD53}"/>
              </a:ext>
            </a:extLst>
          </p:cNvPr>
          <p:cNvSpPr txBox="1"/>
          <p:nvPr/>
        </p:nvSpPr>
        <p:spPr>
          <a:xfrm>
            <a:off x="4388607" y="1848895"/>
            <a:ext cx="47553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9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44BE12B-AC30-ACB7-9138-F847FC75E2C3}"/>
              </a:ext>
            </a:extLst>
          </p:cNvPr>
          <p:cNvSpPr txBox="1"/>
          <p:nvPr/>
        </p:nvSpPr>
        <p:spPr>
          <a:xfrm>
            <a:off x="702585" y="-1118779"/>
            <a:ext cx="91356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Full</a:t>
            </a:r>
            <a:endParaRPr lang="de-DE" sz="54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EB42428-7F49-3FE4-9FF0-F0D28C9BC721}"/>
              </a:ext>
            </a:extLst>
          </p:cNvPr>
          <p:cNvSpPr txBox="1"/>
          <p:nvPr/>
        </p:nvSpPr>
        <p:spPr>
          <a:xfrm>
            <a:off x="-2262187" y="1978092"/>
            <a:ext cx="21815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Wahl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3139DE0-5F13-86EA-1060-3A314560EDCC}"/>
              </a:ext>
            </a:extLst>
          </p:cNvPr>
          <p:cNvSpPr txBox="1"/>
          <p:nvPr/>
        </p:nvSpPr>
        <p:spPr>
          <a:xfrm>
            <a:off x="4737868" y="163100"/>
            <a:ext cx="361997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Generation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0A93D1D-4FE3-F0D5-378D-4C0F0C0AC5FD}"/>
              </a:ext>
            </a:extLst>
          </p:cNvPr>
          <p:cNvSpPr txBox="1"/>
          <p:nvPr/>
        </p:nvSpPr>
        <p:spPr>
          <a:xfrm>
            <a:off x="3367043" y="315369"/>
            <a:ext cx="1623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Nächste</a:t>
            </a:r>
            <a:endParaRPr lang="de-DE" sz="44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9575525-98BD-5639-0716-D94F7EA0D29A}"/>
              </a:ext>
            </a:extLst>
          </p:cNvPr>
          <p:cNvSpPr txBox="1"/>
          <p:nvPr/>
        </p:nvSpPr>
        <p:spPr>
          <a:xfrm>
            <a:off x="4021322" y="3903843"/>
            <a:ext cx="4798433" cy="42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de-DE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Slides: </a:t>
            </a:r>
            <a:r>
              <a:rPr lang="de-DE" sz="1800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https://</a:t>
            </a:r>
            <a:r>
              <a:rPr lang="de-DE" sz="1800" b="1" dirty="0" err="1">
                <a:solidFill>
                  <a:srgbClr val="595959"/>
                </a:solidFill>
                <a:latin typeface="Source Sans Pro SemiBold" panose="020B0503030403020204" pitchFamily="34" charset="0"/>
              </a:rPr>
              <a:t>react.schule</a:t>
            </a:r>
            <a:r>
              <a:rPr lang="de-DE" sz="1800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/</a:t>
            </a:r>
            <a:r>
              <a:rPr lang="de-DE" sz="1800" b="1" dirty="0" err="1">
                <a:solidFill>
                  <a:srgbClr val="595959"/>
                </a:solidFill>
                <a:latin typeface="Source Sans Pro SemiBold" panose="020B0503030403020204" pitchFamily="34" charset="0"/>
              </a:rPr>
              <a:t>fullstack</a:t>
            </a:r>
            <a:r>
              <a:rPr lang="de-DE" sz="1800" b="1" dirty="0">
                <a:solidFill>
                  <a:srgbClr val="595959"/>
                </a:solidFill>
                <a:latin typeface="Source Sans Pro SemiBold" panose="020B0503030403020204" pitchFamily="34" charset="0"/>
              </a:rPr>
              <a:t>-oder-was</a:t>
            </a:r>
            <a:endParaRPr lang="de-DE" b="1" dirty="0">
              <a:solidFill>
                <a:srgbClr val="595959"/>
              </a:solidFill>
              <a:latin typeface="Source Sans Pro SemiBold" panose="020B0503030403020204" pitchFamily="34" charset="0"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8C9A693-5C3A-1580-FB21-2035119D37B1}"/>
              </a:ext>
            </a:extLst>
          </p:cNvPr>
          <p:cNvSpPr txBox="1"/>
          <p:nvPr/>
        </p:nvSpPr>
        <p:spPr>
          <a:xfrm>
            <a:off x="2678795" y="720965"/>
            <a:ext cx="58242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ln>
                  <a:solidFill>
                    <a:srgbClr val="B58900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Webframeworks</a:t>
            </a:r>
            <a:endParaRPr lang="de-DE" sz="54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F79C361E-6B66-E488-AC10-7B305206E2A3}"/>
              </a:ext>
            </a:extLst>
          </p:cNvPr>
          <p:cNvSpPr txBox="1"/>
          <p:nvPr/>
        </p:nvSpPr>
        <p:spPr>
          <a:xfrm>
            <a:off x="4307925" y="2761838"/>
            <a:ext cx="47553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was?</a:t>
            </a:r>
            <a:endParaRPr lang="de-DE" sz="9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ED4D2DB-8BBA-7639-7BAC-20FF10179B95}"/>
              </a:ext>
            </a:extLst>
          </p:cNvPr>
          <p:cNvGrpSpPr/>
          <p:nvPr/>
        </p:nvGrpSpPr>
        <p:grpSpPr>
          <a:xfrm>
            <a:off x="224189" y="240635"/>
            <a:ext cx="2501921" cy="680234"/>
            <a:chOff x="12484424" y="2415330"/>
            <a:chExt cx="2501921" cy="680234"/>
          </a:xfrm>
        </p:grpSpPr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20146583-4E3B-51E5-A58E-2700CDC5ECF2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8ED637D-EA10-2382-7017-1BD83FE8AACA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28EACD0-783E-F527-4ADF-32CF4D0D91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24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972692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2720277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2CCE6D-5DF5-5E1D-DEB4-18F8EA98E0BE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</p:spTree>
    <p:extLst>
      <p:ext uri="{BB962C8B-B14F-4D97-AF65-F5344CB8AC3E}">
        <p14:creationId xmlns:p14="http://schemas.microsoft.com/office/powerpoint/2010/main" val="59868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0DA58-4C61-EDC1-F448-5B77C567F8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5348" y="1855858"/>
            <a:ext cx="2559796" cy="250462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2CCE6D-5DF5-5E1D-DEB4-18F8EA98E0BE}"/>
              </a:ext>
            </a:extLst>
          </p:cNvPr>
          <p:cNvSpPr txBox="1"/>
          <p:nvPr/>
        </p:nvSpPr>
        <p:spPr>
          <a:xfrm rot="21030843">
            <a:off x="356324" y="2879119"/>
            <a:ext cx="8656537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...die Frage ist nicht: </a:t>
            </a:r>
            <a:r>
              <a:rPr lang="de-DE" sz="32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ob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, sondern </a:t>
            </a:r>
            <a:r>
              <a:rPr lang="de-DE" sz="32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wo</a:t>
            </a:r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und </a:t>
            </a:r>
            <a:r>
              <a:rPr lang="de-DE" sz="3200" b="1" dirty="0">
                <a:solidFill>
                  <a:srgbClr val="B04432"/>
                </a:solidFill>
                <a:latin typeface="Source Sans Pro SemiBold" panose="020B0503030403020204" pitchFamily="34" charset="0"/>
              </a:rPr>
              <a:t>wieviel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74BDD42-3790-AFEA-8BF0-2EE0E324EFEF}"/>
              </a:ext>
            </a:extLst>
          </p:cNvPr>
          <p:cNvSpPr txBox="1"/>
          <p:nvPr/>
        </p:nvSpPr>
        <p:spPr>
          <a:xfrm rot="21030843">
            <a:off x="378722" y="1834035"/>
            <a:ext cx="7960834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...aber: </a:t>
            </a:r>
            <a:r>
              <a:rPr lang="de-DE" sz="1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(fast)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alle brauchen </a:t>
            </a:r>
            <a:r>
              <a:rPr lang="de-DE" sz="36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JavaScript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🙀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F8454C-5445-0324-C599-A33945F2A850}"/>
              </a:ext>
            </a:extLst>
          </p:cNvPr>
          <p:cNvSpPr txBox="1"/>
          <p:nvPr/>
        </p:nvSpPr>
        <p:spPr>
          <a:xfrm rot="21030843">
            <a:off x="748368" y="758694"/>
            <a:ext cx="6623929" cy="646331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600" b="1" i="1" dirty="0">
                <a:solidFill>
                  <a:srgbClr val="5AB88F"/>
                </a:solidFill>
                <a:latin typeface="Source Sans Pro SemiBold" panose="020B0503030403020204" pitchFamily="34" charset="0"/>
              </a:rPr>
              <a:t>Die</a:t>
            </a:r>
            <a:r>
              <a:rPr lang="de-DE" sz="36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Webanwendung gibt es nicht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2F8FE4C-66F9-D292-1916-D6F07F426E19}"/>
              </a:ext>
            </a:extLst>
          </p:cNvPr>
          <p:cNvSpPr txBox="1"/>
          <p:nvPr/>
        </p:nvSpPr>
        <p:spPr>
          <a:xfrm rot="21030843">
            <a:off x="1637113" y="3863811"/>
            <a:ext cx="6928500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...und wer es schreibt (oder erzeugt) 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😈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581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3F17967-8C06-59B9-AAD1-ECD6E3F5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763B04-5C93-FE2A-F88A-1042B799C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 rot="20837570">
            <a:off x="741289" y="2164975"/>
            <a:ext cx="7612982" cy="58477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32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These: ihr braucht eher JS, als ihr denkt 😈</a:t>
            </a:r>
            <a:endParaRPr lang="de-DE" sz="3200" b="1" dirty="0">
              <a:solidFill>
                <a:srgbClr val="B04432"/>
              </a:solidFill>
              <a:latin typeface="Source Sans Pro SemiBold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875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581164" y="1351649"/>
            <a:ext cx="798167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Es geht also "nur" darum, wie wir mit JavaScript umgehen:</a:t>
            </a:r>
          </a:p>
        </p:txBody>
      </p:sp>
    </p:spTree>
    <p:extLst>
      <p:ext uri="{BB962C8B-B14F-4D97-AF65-F5344CB8AC3E}">
        <p14:creationId xmlns:p14="http://schemas.microsoft.com/office/powerpoint/2010/main" val="2523732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581164" y="1351649"/>
            <a:ext cx="798167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Es geht also "nur" darum, wie wir mit JavaScript umgehen: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D0C805-3A7E-1A4E-6E9A-50F001193AE8}"/>
              </a:ext>
            </a:extLst>
          </p:cNvPr>
          <p:cNvSpPr txBox="1"/>
          <p:nvPr/>
        </p:nvSpPr>
        <p:spPr>
          <a:xfrm>
            <a:off x="1367434" y="2720255"/>
            <a:ext cx="64091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Welche Konsequenz hat JavaScript </a:t>
            </a:r>
            <a:r>
              <a:rPr lang="de-DE" sz="24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zur Laufzeit</a:t>
            </a:r>
          </a:p>
        </p:txBody>
      </p:sp>
    </p:spTree>
    <p:extLst>
      <p:ext uri="{BB962C8B-B14F-4D97-AF65-F5344CB8AC3E}">
        <p14:creationId xmlns:p14="http://schemas.microsoft.com/office/powerpoint/2010/main" val="990696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581164" y="1351649"/>
            <a:ext cx="7981672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Es geht also "nur" darum, wie wir mit JavaScript umgehen: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9D0C805-3A7E-1A4E-6E9A-50F001193AE8}"/>
              </a:ext>
            </a:extLst>
          </p:cNvPr>
          <p:cNvSpPr txBox="1"/>
          <p:nvPr/>
        </p:nvSpPr>
        <p:spPr>
          <a:xfrm>
            <a:off x="1367434" y="2720255"/>
            <a:ext cx="640912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Welche Konsequenz hat JavaScript </a:t>
            </a:r>
            <a:r>
              <a:rPr lang="de-DE" sz="2400" b="1" dirty="0">
                <a:solidFill>
                  <a:srgbClr val="FB8E20"/>
                </a:solidFill>
                <a:latin typeface="Source Sans Pro SemiBold" panose="020B0503030403020204" pitchFamily="34" charset="0"/>
              </a:rPr>
              <a:t>zur Laufzeit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450BEE6-ECE1-AAD0-D3D7-BBD98955971D}"/>
              </a:ext>
            </a:extLst>
          </p:cNvPr>
          <p:cNvSpPr txBox="1"/>
          <p:nvPr/>
        </p:nvSpPr>
        <p:spPr>
          <a:xfrm>
            <a:off x="1805056" y="3969387"/>
            <a:ext cx="553388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...und bereits während der </a:t>
            </a:r>
            <a:r>
              <a:rPr lang="de-DE" sz="2400" b="1" dirty="0">
                <a:solidFill>
                  <a:srgbClr val="9E60B8"/>
                </a:solidFill>
                <a:latin typeface="Source Sans Pro SemiBold" panose="020B0503030403020204" pitchFamily="34" charset="0"/>
              </a:rPr>
              <a:t>Entwicklung?</a:t>
            </a:r>
          </a:p>
        </p:txBody>
      </p:sp>
    </p:spTree>
    <p:extLst>
      <p:ext uri="{BB962C8B-B14F-4D97-AF65-F5344CB8AC3E}">
        <p14:creationId xmlns:p14="http://schemas.microsoft.com/office/powerpoint/2010/main" val="2780474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01932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Klassische serverseitige Anwendung...</a:t>
            </a:r>
          </a:p>
        </p:txBody>
      </p:sp>
    </p:spTree>
    <p:extLst>
      <p:ext uri="{BB962C8B-B14F-4D97-AF65-F5344CB8AC3E}">
        <p14:creationId xmlns:p14="http://schemas.microsoft.com/office/powerpoint/2010/main" val="7152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01932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Klassische serverseitige Anwendung...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Typische Vertreter zum Beispiel Spring MVC, PHP, .NET,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Node.JS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Oft Model-View-Controller (MVC) Pattern</a:t>
            </a:r>
          </a:p>
          <a:p>
            <a:pPr>
              <a:lnSpc>
                <a:spcPct val="120000"/>
              </a:lnSpc>
            </a:pP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Templatesprache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(z.B. 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Thymeleaf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sz="2100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Handlebars</a:t>
            </a: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700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21488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Unser Server erzeugt eine HTML-Seite...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BE6EAAA-0349-FA36-1BE2-F983B990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11" y="1635040"/>
            <a:ext cx="3069861" cy="331989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039243A-69CC-5B87-793A-828107485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509C851A-192D-0371-947B-E0BB5A60DBF4}"/>
              </a:ext>
            </a:extLst>
          </p:cNvPr>
          <p:cNvCxnSpPr>
            <a:cxnSpLocks/>
          </p:cNvCxnSpPr>
          <p:nvPr/>
        </p:nvCxnSpPr>
        <p:spPr>
          <a:xfrm>
            <a:off x="3630955" y="3179036"/>
            <a:ext cx="1701621" cy="0"/>
          </a:xfrm>
          <a:prstGeom prst="straightConnector1">
            <a:avLst/>
          </a:prstGeom>
          <a:ln w="6985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152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13606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...die ist aber komplett statisch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157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13606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...die ist aber komplett statisch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A3C62E2-D4CD-5C57-F843-8CDD600DB28F}"/>
              </a:ext>
            </a:extLst>
          </p:cNvPr>
          <p:cNvSpPr/>
          <p:nvPr/>
        </p:nvSpPr>
        <p:spPr>
          <a:xfrm>
            <a:off x="7477570" y="2042445"/>
            <a:ext cx="435836" cy="196553"/>
          </a:xfrm>
          <a:prstGeom prst="rect">
            <a:avLst/>
          </a:prstGeom>
          <a:noFill/>
          <a:ln w="31750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F6B6754-72E5-1D95-F61F-944734497F12}"/>
              </a:ext>
            </a:extLst>
          </p:cNvPr>
          <p:cNvSpPr/>
          <p:nvPr/>
        </p:nvSpPr>
        <p:spPr>
          <a:xfrm>
            <a:off x="6634752" y="2734847"/>
            <a:ext cx="842818" cy="196553"/>
          </a:xfrm>
          <a:prstGeom prst="rect">
            <a:avLst/>
          </a:prstGeom>
          <a:noFill/>
          <a:ln w="31750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96FA7CC-296C-236F-D611-96EA7095C8C3}"/>
              </a:ext>
            </a:extLst>
          </p:cNvPr>
          <p:cNvSpPr/>
          <p:nvPr/>
        </p:nvSpPr>
        <p:spPr>
          <a:xfrm>
            <a:off x="6259288" y="4722082"/>
            <a:ext cx="1654118" cy="196553"/>
          </a:xfrm>
          <a:prstGeom prst="rect">
            <a:avLst/>
          </a:prstGeom>
          <a:noFill/>
          <a:ln w="31750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4350C0A-DEBE-B0EC-5D8A-7B754050B243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5115836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Interaktion per 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Link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02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13606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...die ist aber komplett statisch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A4249B88-E8F9-68BC-4E74-6DF7AAE6F02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5115836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Interaktion per 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Link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oder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sz="2100" dirty="0">
                <a:solidFill>
                  <a:srgbClr val="B04432"/>
                </a:solidFill>
                <a:latin typeface="Source Sans Pro" panose="020B0503030403020204" pitchFamily="34" charset="0"/>
              </a:rPr>
              <a:t>F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ormular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750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4136069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...die ist aber komplett statisch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5115836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Interaktion per </a:t>
            </a:r>
            <a:r>
              <a:rPr lang="de-DE" dirty="0">
                <a:solidFill>
                  <a:srgbClr val="9E60B8"/>
                </a:solidFill>
                <a:latin typeface="Source Sans Pro" panose="020B0503030403020204" pitchFamily="34" charset="0"/>
              </a:rPr>
              <a:t>Link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oder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sz="2100" dirty="0">
                <a:solidFill>
                  <a:srgbClr val="B04432"/>
                </a:solidFill>
                <a:latin typeface="Source Sans Pro" panose="020B0503030403020204" pitchFamily="34" charset="0"/>
              </a:rPr>
              <a:t>F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ormular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 jedem Fall wird eine </a:t>
            </a:r>
            <a:r>
              <a:rPr lang="de-DE" b="0" dirty="0">
                <a:latin typeface="Source Sans Pro" panose="020B0503030403020204" pitchFamily="34" charset="0"/>
              </a:rPr>
              <a:t>komplett neue 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Seite abgefragt</a:t>
            </a:r>
            <a:endParaRPr lang="de-DE" sz="21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1885669-76E4-199C-3CD1-75DF95CC9627}"/>
              </a:ext>
            </a:extLst>
          </p:cNvPr>
          <p:cNvSpPr/>
          <p:nvPr/>
        </p:nvSpPr>
        <p:spPr>
          <a:xfrm>
            <a:off x="5574705" y="3131661"/>
            <a:ext cx="236435" cy="175561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77B91CFE-5CA2-1ADA-CA58-A6FDE582D800}"/>
              </a:ext>
            </a:extLst>
          </p:cNvPr>
          <p:cNvCxnSpPr/>
          <p:nvPr/>
        </p:nvCxnSpPr>
        <p:spPr>
          <a:xfrm flipV="1">
            <a:off x="6785361" y="1845707"/>
            <a:ext cx="743484" cy="265104"/>
          </a:xfrm>
          <a:prstGeom prst="straightConnector1">
            <a:avLst/>
          </a:prstGeom>
          <a:ln>
            <a:solidFill>
              <a:srgbClr val="B04432">
                <a:alpha val="71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D9ACE953-107D-4D1D-4B91-2DE6F0E2EB78}"/>
              </a:ext>
            </a:extLst>
          </p:cNvPr>
          <p:cNvCxnSpPr>
            <a:cxnSpLocks/>
          </p:cNvCxnSpPr>
          <p:nvPr/>
        </p:nvCxnSpPr>
        <p:spPr>
          <a:xfrm flipV="1">
            <a:off x="2407945" y="3219441"/>
            <a:ext cx="3054656" cy="694533"/>
          </a:xfrm>
          <a:prstGeom prst="straightConnector1">
            <a:avLst/>
          </a:prstGeom>
          <a:ln w="2540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20E1D037-95B6-C049-2554-332E79B1E80C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407945" y="1747431"/>
            <a:ext cx="5244813" cy="2166543"/>
          </a:xfrm>
          <a:prstGeom prst="straightConnector1">
            <a:avLst/>
          </a:prstGeom>
          <a:ln w="25400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747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84006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Bei jeder Interaktion: ein Server-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Roundtrip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5115836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ist das ein Problem? 🤔</a:t>
            </a:r>
            <a:endParaRPr lang="de-DE" dirty="0">
              <a:solidFill>
                <a:srgbClr val="9E60B8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was hat das für Konsequenzen? 🤔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997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84006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Bei jeder Interaktion: ein Server-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Roundtrip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Menge an Daten, Latenz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Zustand in Eingabefeldern geht verloren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Animationen etc. laufen nicht weiter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913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FCAA3CE-C144-7AC8-017E-96A330641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046" y="1344687"/>
            <a:ext cx="3073330" cy="35739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840060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Bei jeder Interaktion: ein Server-</a:t>
            </a:r>
            <a:r>
              <a:rPr lang="de-DE" sz="2400" b="1" i="1" dirty="0" err="1">
                <a:solidFill>
                  <a:srgbClr val="36544F"/>
                </a:solidFill>
                <a:latin typeface="Candara" panose="020E0502030303020204" pitchFamily="34" charset="0"/>
              </a:rPr>
              <a:t>Roundtrip</a:t>
            </a:r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Menge an Daten, Latenz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Zustand in Eingabefeldern geht verloren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Animationen etc. laufen nicht weiter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🕵️‍♂️ Newsletter</a:t>
            </a:r>
          </a:p>
          <a:p>
            <a:r>
              <a:rPr lang="de-DE" b="0" dirty="0">
                <a:solidFill>
                  <a:srgbClr val="36544F"/>
                </a:solidFill>
              </a:rPr>
              <a:t>🕵️‍♂️ Like-Button</a:t>
            </a:r>
          </a:p>
          <a:p>
            <a:r>
              <a:rPr lang="de-DE" b="0" dirty="0">
                <a:solidFill>
                  <a:srgbClr val="36544F"/>
                </a:solidFill>
              </a:rPr>
              <a:t>🕵️‍♂️ </a:t>
            </a:r>
            <a:r>
              <a:rPr lang="de-DE" b="0" dirty="0" err="1">
                <a:solidFill>
                  <a:srgbClr val="36544F"/>
                </a:solidFill>
              </a:rPr>
              <a:t>Timer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040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325121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Weitere Interaktionen...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Feedback direkt beim Tippen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z.B. Zeichen-Zähler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5DF0C4B-77EF-DA6D-2D39-4E681078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170" y="1349604"/>
            <a:ext cx="2023205" cy="359680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C2ACC82-4FF7-5B1B-559E-B1F7870C550B}"/>
              </a:ext>
            </a:extLst>
          </p:cNvPr>
          <p:cNvSpPr/>
          <p:nvPr/>
        </p:nvSpPr>
        <p:spPr>
          <a:xfrm>
            <a:off x="6725540" y="4067798"/>
            <a:ext cx="927218" cy="30764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283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BEISPIEL-CODE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71FB76F-3899-DBB1-E77C-A114AB9A3E61}"/>
              </a:ext>
            </a:extLst>
          </p:cNvPr>
          <p:cNvSpPr txBox="1"/>
          <p:nvPr/>
        </p:nvSpPr>
        <p:spPr>
          <a:xfrm>
            <a:off x="0" y="110509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36544F"/>
                </a:solidFill>
              </a:rPr>
              <a:t>Ihr findet das "</a:t>
            </a:r>
            <a:r>
              <a:rPr lang="de-DE" sz="2400" dirty="0" err="1">
                <a:solidFill>
                  <a:srgbClr val="36544F"/>
                </a:solidFill>
              </a:rPr>
              <a:t>Recipify</a:t>
            </a:r>
            <a:r>
              <a:rPr lang="de-DE" sz="2400" dirty="0">
                <a:solidFill>
                  <a:srgbClr val="36544F"/>
                </a:solidFill>
              </a:rPr>
              <a:t>"-Beispiel in unterschiedlichen Implementierungen (und leicht unterschiedlichem Feature-Set) hier: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8C259EB-96E5-6C5D-5279-722B4471AB52}"/>
              </a:ext>
            </a:extLst>
          </p:cNvPr>
          <p:cNvSpPr txBox="1"/>
          <p:nvPr/>
        </p:nvSpPr>
        <p:spPr>
          <a:xfrm>
            <a:off x="375449" y="2693594"/>
            <a:ext cx="8393102" cy="461665"/>
          </a:xfrm>
          <a:prstGeom prst="rect">
            <a:avLst/>
          </a:prstGeom>
          <a:solidFill>
            <a:srgbClr val="FFFD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1778B8"/>
                </a:solidFill>
              </a:rPr>
              <a:t>https://</a:t>
            </a:r>
            <a:r>
              <a:rPr lang="de-DE" sz="2400" dirty="0" err="1">
                <a:solidFill>
                  <a:srgbClr val="1778B8"/>
                </a:solidFill>
              </a:rPr>
              <a:t>github.com</a:t>
            </a:r>
            <a:r>
              <a:rPr lang="de-DE" sz="2400" dirty="0">
                <a:solidFill>
                  <a:srgbClr val="1778B8"/>
                </a:solidFill>
              </a:rPr>
              <a:t>/</a:t>
            </a:r>
            <a:r>
              <a:rPr lang="de-DE" sz="2400" dirty="0" err="1">
                <a:solidFill>
                  <a:srgbClr val="1778B8"/>
                </a:solidFill>
              </a:rPr>
              <a:t>nilshartmann</a:t>
            </a:r>
            <a:r>
              <a:rPr lang="de-DE" sz="2400" dirty="0">
                <a:solidFill>
                  <a:srgbClr val="1778B8"/>
                </a:solidFill>
              </a:rPr>
              <a:t>/</a:t>
            </a:r>
            <a:r>
              <a:rPr lang="de-DE" sz="2400" dirty="0" err="1">
                <a:solidFill>
                  <a:srgbClr val="1778B8"/>
                </a:solidFill>
              </a:rPr>
              <a:t>jughh</a:t>
            </a:r>
            <a:r>
              <a:rPr lang="de-DE" sz="2400" dirty="0">
                <a:solidFill>
                  <a:srgbClr val="1778B8"/>
                </a:solidFill>
              </a:rPr>
              <a:t>-</a:t>
            </a:r>
            <a:r>
              <a:rPr lang="de-DE" sz="2400" dirty="0" err="1">
                <a:solidFill>
                  <a:srgbClr val="1778B8"/>
                </a:solidFill>
              </a:rPr>
              <a:t>spa</a:t>
            </a:r>
            <a:r>
              <a:rPr lang="de-DE" sz="2400" dirty="0">
                <a:solidFill>
                  <a:srgbClr val="1778B8"/>
                </a:solidFill>
              </a:rPr>
              <a:t>-oder-</a:t>
            </a:r>
            <a:r>
              <a:rPr lang="de-DE" sz="2400" dirty="0" err="1">
                <a:solidFill>
                  <a:srgbClr val="1778B8"/>
                </a:solidFill>
              </a:rPr>
              <a:t>htmx</a:t>
            </a:r>
            <a:r>
              <a:rPr lang="de-DE" sz="2400" dirty="0">
                <a:solidFill>
                  <a:srgbClr val="1778B8"/>
                </a:solidFill>
              </a:rPr>
              <a:t>-backend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A4A3341-324C-5B94-DDD4-D5901B81F6E7}"/>
              </a:ext>
            </a:extLst>
          </p:cNvPr>
          <p:cNvSpPr txBox="1"/>
          <p:nvPr/>
        </p:nvSpPr>
        <p:spPr>
          <a:xfrm>
            <a:off x="375449" y="3814701"/>
            <a:ext cx="8393102" cy="461665"/>
          </a:xfrm>
          <a:prstGeom prst="rect">
            <a:avLst/>
          </a:prstGeom>
          <a:solidFill>
            <a:srgbClr val="FFFD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2400" dirty="0">
                <a:solidFill>
                  <a:srgbClr val="1778B8"/>
                </a:solidFill>
              </a:rPr>
              <a:t>https://</a:t>
            </a:r>
            <a:r>
              <a:rPr lang="de-DE" sz="2400" dirty="0" err="1">
                <a:solidFill>
                  <a:srgbClr val="1778B8"/>
                </a:solidFill>
              </a:rPr>
              <a:t>github.com</a:t>
            </a:r>
            <a:r>
              <a:rPr lang="de-DE" sz="2400" dirty="0">
                <a:solidFill>
                  <a:srgbClr val="1778B8"/>
                </a:solidFill>
              </a:rPr>
              <a:t>/</a:t>
            </a:r>
            <a:r>
              <a:rPr lang="de-DE" sz="2400" dirty="0" err="1">
                <a:solidFill>
                  <a:srgbClr val="1778B8"/>
                </a:solidFill>
              </a:rPr>
              <a:t>nilshartmann</a:t>
            </a:r>
            <a:r>
              <a:rPr lang="de-DE" sz="2400" dirty="0">
                <a:solidFill>
                  <a:srgbClr val="1778B8"/>
                </a:solidFill>
              </a:rPr>
              <a:t>/</a:t>
            </a:r>
            <a:r>
              <a:rPr lang="de-DE" sz="2400" dirty="0" err="1">
                <a:solidFill>
                  <a:srgbClr val="1778B8"/>
                </a:solidFill>
              </a:rPr>
              <a:t>nextjs</a:t>
            </a:r>
            <a:r>
              <a:rPr lang="de-DE" sz="2400" dirty="0">
                <a:solidFill>
                  <a:srgbClr val="1778B8"/>
                </a:solidFill>
              </a:rPr>
              <a:t>-workshop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5F5510F-E8B8-3FCC-1104-D39803F84669}"/>
              </a:ext>
            </a:extLst>
          </p:cNvPr>
          <p:cNvSpPr txBox="1"/>
          <p:nvPr/>
        </p:nvSpPr>
        <p:spPr>
          <a:xfrm>
            <a:off x="375448" y="2389981"/>
            <a:ext cx="2889045" cy="307777"/>
          </a:xfrm>
          <a:prstGeom prst="rect">
            <a:avLst/>
          </a:prstGeom>
          <a:solidFill>
            <a:srgbClr val="FFFDF9"/>
          </a:solidFill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HTMX mit Spring Boot und </a:t>
            </a:r>
            <a:r>
              <a:rPr lang="de-DE" sz="1400" dirty="0" err="1">
                <a:solidFill>
                  <a:srgbClr val="1778B8"/>
                </a:solidFill>
              </a:rPr>
              <a:t>React</a:t>
            </a:r>
            <a:r>
              <a:rPr lang="de-DE" sz="1400" dirty="0">
                <a:solidFill>
                  <a:srgbClr val="1778B8"/>
                </a:solidFill>
              </a:rPr>
              <a:t> SPA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71FB31B-7E45-863C-4B8E-F39D9DB234AB}"/>
              </a:ext>
            </a:extLst>
          </p:cNvPr>
          <p:cNvSpPr txBox="1"/>
          <p:nvPr/>
        </p:nvSpPr>
        <p:spPr>
          <a:xfrm>
            <a:off x="375449" y="3508357"/>
            <a:ext cx="720320" cy="307777"/>
          </a:xfrm>
          <a:prstGeom prst="rect">
            <a:avLst/>
          </a:prstGeom>
          <a:solidFill>
            <a:srgbClr val="FFFDF9"/>
          </a:solidFill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1778B8"/>
                </a:solidFill>
              </a:rPr>
              <a:t>Next.JS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417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3251211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Weitere Interaktionen...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298D9794-9568-22D6-F1F9-2480D159A55D}"/>
              </a:ext>
            </a:extLst>
          </p:cNvPr>
          <p:cNvSpPr txBox="1">
            <a:spLocks/>
          </p:cNvSpPr>
          <p:nvPr/>
        </p:nvSpPr>
        <p:spPr>
          <a:xfrm>
            <a:off x="339911" y="1845707"/>
            <a:ext cx="5115836" cy="3072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Feedback direkt beim Tippen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Zeichen-Zähler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Doppeltes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Submit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verhinden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161DAE-33C5-2090-5797-94488EFAEE54}"/>
              </a:ext>
            </a:extLst>
          </p:cNvPr>
          <p:cNvSpPr txBox="1"/>
          <p:nvPr/>
        </p:nvSpPr>
        <p:spPr>
          <a:xfrm>
            <a:off x="10075492" y="1922804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4815F9-0153-F97E-9E58-A4E373EB11D1}"/>
              </a:ext>
            </a:extLst>
          </p:cNvPr>
          <p:cNvSpPr/>
          <p:nvPr/>
        </p:nvSpPr>
        <p:spPr>
          <a:xfrm>
            <a:off x="7652758" y="1649154"/>
            <a:ext cx="933617" cy="196553"/>
          </a:xfrm>
          <a:prstGeom prst="rect">
            <a:avLst/>
          </a:prstGeom>
          <a:noFill/>
          <a:ln w="31750">
            <a:solidFill>
              <a:srgbClr val="B044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042CAC-3B22-9509-96E7-DCD6B1917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344" y="1344687"/>
            <a:ext cx="2030070" cy="357394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C2ACC82-4FF7-5B1B-559E-B1F7870C550B}"/>
              </a:ext>
            </a:extLst>
          </p:cNvPr>
          <p:cNvSpPr/>
          <p:nvPr/>
        </p:nvSpPr>
        <p:spPr>
          <a:xfrm>
            <a:off x="7519751" y="4353112"/>
            <a:ext cx="927218" cy="307649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2988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16454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"Können wir nicht hier und da, ad-hoc JavaScript hinzufügen?"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55207-305E-4B07-2DF9-299523FD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81" y="2052481"/>
            <a:ext cx="1033966" cy="172461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13BA6AC-5FA3-8CD8-F1EC-7974A56D946F}"/>
              </a:ext>
            </a:extLst>
          </p:cNvPr>
          <p:cNvSpPr txBox="1"/>
          <p:nvPr/>
        </p:nvSpPr>
        <p:spPr>
          <a:xfrm>
            <a:off x="1257956" y="383720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1259661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186140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Ja, das geht!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82A26C-B74E-6B59-5721-2A8C122F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6D3022-DC2F-991A-ADC9-22141874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7AA416C-744E-2238-C560-13C65FB11BAE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 Schnipsel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einstreun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("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vanilla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JS" oder zum Beispiel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jQuery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)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978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1861407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Ja, das geht!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182A26C-B74E-6B59-5721-2A8C122F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6D3022-DC2F-991A-ADC9-22141874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7AA416C-744E-2238-C560-13C65FB11BAE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0D30AE48-77C8-20D2-31FC-A19F8109359D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Eigentlich optimal: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wir haben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sz="2100" dirty="0">
                <a:latin typeface="Source Sans Pro" panose="020B0503030403020204" pitchFamily="34" charset="0"/>
              </a:rPr>
              <a:t> nur da, wo wir es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wirklich</a:t>
            </a:r>
            <a:r>
              <a:rPr lang="de-DE" sz="2100" dirty="0">
                <a:latin typeface="Source Sans Pro" panose="020B0503030403020204" pitchFamily="34" charset="0"/>
              </a:rPr>
              <a:t> brauchen, für Interaktivität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alles andere kann statisches HTML und CSS sein ❤️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307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8308685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"...hier und da müsste auch noch schnell was interaktives hin..."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5712600-6B36-0333-05CA-DD48339A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2428E0A-7247-E4FC-634A-E6F25B60A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872AA74-6431-874D-5261-95A288756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69AC7A3-A9CF-B90D-02D5-07EC5EEFE836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35C3D30-5942-A9C5-F132-4B4A8BA675C9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1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schreiben also noch etwas mehr JavaScript Schnipsel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3414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707437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"...und hier... und hier ... und hier...  und ..."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au </a:t>
            </a:r>
            <a:r>
              <a:rPr lang="de-DE" sz="2400" b="1" dirty="0" err="1">
                <a:solidFill>
                  <a:srgbClr val="36544F"/>
                </a:solidFill>
                <a:latin typeface="Source Sans Pro SemiBold" panose="020B0503030403020204" pitchFamily="34" charset="0"/>
              </a:rPr>
              <a:t>weia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!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5E4EA9D-D9DD-E56D-36A1-8F73580D4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1DF3439-81B6-0FD5-7DA4-1097F0D7A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17BA96A-12E6-2C4C-3F00-E171CAA01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BF5C939-3005-2599-514C-E13DDCC6D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CDF68ABD-7F03-6444-537A-46B5007FFEDF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2550629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34473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Das Problem von Schnipsel-Architektur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1B0F26-E7ED-C008-AA25-8D738581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621BA6-0248-B914-3DC1-DEEE270C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A7D7EFA-60C9-02FF-A6BF-C4BB2877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9D490E-F9F6-3C32-BDDC-CFDCB360A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Bunter Strauß an Server- und Client-Technologien (Backend-Sprache, Template-Sprache, JavaScript)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Verantwortlichkeit willkürlich auf Frontend und Backend aufgeteilt</a:t>
            </a:r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3241673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5344733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Das Problem von Schnipsel-Architektur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1B0F26-E7ED-C008-AA25-8D7385814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35040"/>
            <a:ext cx="820246" cy="136813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3621BA6-0248-B914-3DC1-DEEE270C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57" y="1635040"/>
            <a:ext cx="820247" cy="13681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A7D7EFA-60C9-02FF-A6BF-C4BB2877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101" y="1635040"/>
            <a:ext cx="820246" cy="1368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9D490E-F9F6-3C32-BDDC-CFDCB360A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644" y="1635040"/>
            <a:ext cx="820246" cy="1368136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Die Probleme "schleichen sich ein"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Spätestens wenn es um Interaktionen geht, die nicht nur lokal sind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Plötzlich hat unser Code nicht "ein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paar Probleme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" sondern ist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kaputt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1782991" y="3003176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HTML-Seite</a:t>
            </a:r>
          </a:p>
        </p:txBody>
      </p:sp>
    </p:spTree>
    <p:extLst>
      <p:ext uri="{BB962C8B-B14F-4D97-AF65-F5344CB8AC3E}">
        <p14:creationId xmlns:p14="http://schemas.microsoft.com/office/powerpoint/2010/main" val="20098995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201B0E7-E3D0-4E23-2524-D2BD5D01149B}"/>
              </a:ext>
            </a:extLst>
          </p:cNvPr>
          <p:cNvSpPr txBox="1"/>
          <p:nvPr/>
        </p:nvSpPr>
        <p:spPr>
          <a:xfrm>
            <a:off x="339911" y="883022"/>
            <a:ext cx="7957628" cy="461665"/>
          </a:xfrm>
          <a:prstGeom prst="rect">
            <a:avLst/>
          </a:prstGeom>
          <a:solidFill>
            <a:srgbClr val="FFFDF9"/>
          </a:solidFill>
          <a:ln w="15875">
            <a:solidFill>
              <a:schemeClr val="accent1"/>
            </a:solidFill>
          </a:ln>
          <a:effectLst>
            <a:outerShdw blurRad="241085" dist="106743" dir="3480000" sx="100928" sy="100928" algn="tl" rotWithShape="0">
              <a:prstClr val="black">
                <a:alpha val="32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l"/>
            <a:r>
              <a:rPr lang="de-DE" sz="2400" b="1" i="1" dirty="0">
                <a:solidFill>
                  <a:srgbClr val="36544F"/>
                </a:solidFill>
                <a:latin typeface="Candara" panose="020E0502030303020204" pitchFamily="34" charset="0"/>
              </a:rPr>
              <a:t>Dann besser alles in JavaScript?</a:t>
            </a:r>
            <a:r>
              <a:rPr lang="de-DE" sz="2400" b="1" dirty="0">
                <a:solidFill>
                  <a:srgbClr val="36544F"/>
                </a:solidFill>
                <a:latin typeface="Source Sans Pro SemiBold" panose="020B0503030403020204" pitchFamily="34" charset="0"/>
              </a:rPr>
              <a:t> Single-Page-Anwendungen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9005F80-062A-64B2-AA47-DCC1B2886906}"/>
              </a:ext>
            </a:extLst>
          </p:cNvPr>
          <p:cNvSpPr txBox="1">
            <a:spLocks/>
          </p:cNvSpPr>
          <p:nvPr/>
        </p:nvSpPr>
        <p:spPr>
          <a:xfrm>
            <a:off x="285106" y="2804499"/>
            <a:ext cx="8858894" cy="234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ab ca. 2010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 "Seiten" werden jetzt "Anwendungen"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Klare Verantwortlichkeit: Server für Logik und Daten, Browser für UI</a:t>
            </a:r>
          </a:p>
          <a:p>
            <a:pPr>
              <a:lnSpc>
                <a:spcPct val="120000"/>
              </a:lnSpc>
            </a:pPr>
            <a:r>
              <a:rPr lang="de-DE" sz="2300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Es gibt stabile und verbreitete Frameworks für jeden Geschmack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A8F1AC-F25D-3606-EFE4-2FD4B8A1381C}"/>
              </a:ext>
            </a:extLst>
          </p:cNvPr>
          <p:cNvSpPr txBox="1"/>
          <p:nvPr/>
        </p:nvSpPr>
        <p:spPr>
          <a:xfrm>
            <a:off x="3616341" y="2824370"/>
            <a:ext cx="1425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JavaScript-Code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B2A897-252E-8AF5-2972-3F1613018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519" y="1518447"/>
            <a:ext cx="771034" cy="12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42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798333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Darstellung erfolgt vollständig mit JavaScript</a:t>
            </a:r>
            <a:endParaRPr lang="de-DE" b="0" dirty="0">
              <a:solidFill>
                <a:srgbClr val="B04432"/>
              </a:solidFill>
              <a:latin typeface="Source Sans Pro" panose="020B0503030403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Statisches HTML spielt (fast) keine Rolle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Die Anwendung kommuniziert mit dem Backend über API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Ausgetauscht werden Daten, aber keine UI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Vertreter: Angular,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React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Svelte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,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Vue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33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807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Webanwendungen...</a:t>
            </a:r>
            <a:endParaRPr lang="de-DE" sz="2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10013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(viel)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23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0" y="1300542"/>
            <a:ext cx="6895870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#1: (viel)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zur </a:t>
            </a: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0"/>
              </a:rPr>
              <a:t>Entwicklungszeit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#2: (viel)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zur</a:t>
            </a:r>
            <a:r>
              <a:rPr lang="de-DE" b="0" dirty="0">
                <a:solidFill>
                  <a:srgbClr val="B04432"/>
                </a:solidFill>
                <a:latin typeface="Source Sans Pro" panose="020B0503030403020204" pitchFamily="34" charset="0"/>
              </a:rPr>
              <a:t> Laufzeit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55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/>
          <a:lstStyle/>
          <a:p>
            <a:r>
              <a:rPr lang="de-DE" dirty="0">
                <a:solidFill>
                  <a:srgbClr val="36544F"/>
                </a:solidFill>
                <a:latin typeface="Source Sans Pro" panose="020B0503030403020204" pitchFamily="34" charset="0"/>
              </a:rPr>
              <a:t>Konsequenz #2: viel JavaScript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zur Laufzeit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Auch für </a:t>
            </a:r>
            <a:r>
              <a:rPr lang="de-DE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statische Inhalte</a:t>
            </a: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89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JavaScript-Code: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zum Browser gesendet werden 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vom Browser ausgeführt werden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kann dann die darzustellenden Daten lesen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kann dann erst die Daten anzeigen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erst dann ist die Anwendung einsatzbereit 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Mit jedem Feature wird es mehr 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04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Das hat Auswirkungen auf die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Laufzeit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-Performance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Insbesondere beim Starten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89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Single-Page-Anwendungen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Das hat Auswirkungen auf die </a:t>
            </a:r>
            <a:r>
              <a:rPr lang="de-DE" dirty="0">
                <a:solidFill>
                  <a:srgbClr val="B04432"/>
                </a:solidFill>
                <a:latin typeface="Source Sans Pro" panose="020B0503030403020204" pitchFamily="34" charset="0"/>
              </a:rPr>
              <a:t>Laufzeit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-Performance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Insbesondere beim Starten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Ob das ein Problem für die eigene Anwendung ist, muss man von Fall zu Fall entscheiden</a:t>
            </a:r>
          </a:p>
          <a:p>
            <a:pPr marL="514350" lvl="2">
              <a:lnSpc>
                <a:spcPct val="120000"/>
              </a:lnSpc>
              <a:spcBef>
                <a:spcPts val="750"/>
              </a:spcBef>
            </a:pPr>
            <a:r>
              <a:rPr lang="de-DE" sz="2100" dirty="0">
                <a:latin typeface="Source Sans Pro" panose="020B0503030403020204" pitchFamily="34" charset="0"/>
              </a:rPr>
              <a:t>In-House- oder B2B-Anwendungen haben andere Anforderungen als ein Online-Shop</a:t>
            </a:r>
          </a:p>
          <a:p>
            <a:pPr>
              <a:lnSpc>
                <a:spcPct val="120000"/>
              </a:lnSpc>
            </a:pPr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258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0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Ebenfalls vollständig 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geschrieben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68058D5-7720-F6A5-1924-C6A730D97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893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24556B-CDDC-01F2-9DE0-93235B53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172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DCDA3C5-23EC-9E10-FC51-89D132C7673C}"/>
              </a:ext>
            </a:extLst>
          </p:cNvPr>
          <p:cNvSpPr txBox="1">
            <a:spLocks/>
          </p:cNvSpPr>
          <p:nvPr/>
        </p:nvSpPr>
        <p:spPr>
          <a:xfrm>
            <a:off x="2248131" y="1300542"/>
            <a:ext cx="6600902" cy="355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Grundsätzliche Idee: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Nur der JavaScript-Code ("Islands")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für Interaktionen</a:t>
            </a:r>
            <a:r>
              <a:rPr lang="de-DE" sz="2100" dirty="0">
                <a:latin typeface="Source Sans Pro" panose="020B0503030403020204" pitchFamily="34" charset="0"/>
              </a:rPr>
              <a:t> wird zum Browser geschickt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de-DE" sz="2100" dirty="0"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563A15C-2FA8-EA12-8C77-46216011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0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3575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Anwendung startet schneller: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Browser bekommt </a:t>
            </a:r>
            <a:r>
              <a:rPr lang="de-DE" sz="2100" b="1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zur Darstellung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Der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notwendige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 JavaScript-Code</a:t>
            </a:r>
            <a:r>
              <a:rPr lang="de-DE" sz="2100" dirty="0">
                <a:latin typeface="Source Sans Pro" panose="020B0503030403020204" pitchFamily="34" charset="0"/>
              </a:rPr>
              <a:t> wird nachgeladen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Anwendung jetzt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interaktiv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2F0CD45-A85A-F767-2EC1-7899BA4A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8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</a:t>
            </a:r>
            <a:r>
              <a:rPr lang="de-DE" sz="2100" dirty="0">
                <a:solidFill>
                  <a:srgbClr val="B58900"/>
                </a:solidFill>
                <a:latin typeface="Source Sans Pro" panose="020B0503030403020204" pitchFamily="34" charset="0"/>
              </a:rPr>
              <a:t>automatisch</a:t>
            </a:r>
            <a:r>
              <a:rPr lang="de-DE" sz="2100" dirty="0">
                <a:latin typeface="Source Sans Pro" panose="020B0503030403020204" pitchFamily="34" charset="0"/>
              </a:rPr>
              <a:t>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Laufzeit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E6EEDF-5434-81CC-6C53-BEEA0CBC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4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</a:t>
            </a:r>
            <a:r>
              <a:rPr lang="de-DE" sz="2100" dirty="0">
                <a:solidFill>
                  <a:srgbClr val="B58900"/>
                </a:solidFill>
                <a:latin typeface="Source Sans Pro" panose="020B0503030403020204" pitchFamily="34" charset="0"/>
              </a:rPr>
              <a:t>automatisch</a:t>
            </a:r>
            <a:r>
              <a:rPr lang="de-DE" sz="2100" dirty="0">
                <a:latin typeface="Source Sans Pro" panose="020B0503030403020204" pitchFamily="34" charset="0"/>
              </a:rPr>
              <a:t>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Laufzeit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In der </a:t>
            </a:r>
            <a:r>
              <a:rPr lang="de-DE" sz="2100" dirty="0">
                <a:solidFill>
                  <a:srgbClr val="9E60B8"/>
                </a:solidFill>
                <a:latin typeface="Source Sans Pro" panose="020B0503030403020204" pitchFamily="34" charset="0"/>
              </a:rPr>
              <a:t>Entwicklung</a:t>
            </a:r>
            <a:r>
              <a:rPr lang="de-DE" sz="2100" dirty="0">
                <a:latin typeface="Source Sans Pro" panose="020B0503030403020204" pitchFamily="34" charset="0"/>
              </a:rPr>
              <a:t> ist "unser" Code aus "einem Guss"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 weiterhin in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555335-DEFF-DAF0-136A-568316F1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29858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62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Next.js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75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-Anwendungen (JavaScript)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 (JavaScript)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Bekannte Vertreter: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Next.js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Nuxt.js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Vue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Funktionalität und Herangehensweise unterschiedlich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70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paar Beispiele...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7328" y="77141"/>
            <a:ext cx="913667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de-DE" sz="48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8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Beispiel:</a:t>
            </a:r>
            <a:endParaRPr lang="de-DE" sz="4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96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105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2129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initialer Seitenaufruf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localhost:8100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190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236A73A-439B-4C24-506E-8CB3E8D74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87" y="2202540"/>
            <a:ext cx="3111742" cy="2821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architektur</a:t>
            </a:r>
            <a:r>
              <a:rPr lang="de-DE" dirty="0"/>
              <a:t> Überblick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Klassische Webanwendung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 / HTMX: In-</a:t>
            </a:r>
            <a:r>
              <a:rPr lang="de-DE" b="0" dirty="0" err="1">
                <a:solidFill>
                  <a:srgbClr val="36544F"/>
                </a:solidFill>
              </a:rPr>
              <a:t>Process</a:t>
            </a:r>
            <a:r>
              <a:rPr lang="de-DE" b="0" dirty="0">
                <a:solidFill>
                  <a:srgbClr val="36544F"/>
                </a:solidFill>
              </a:rPr>
              <a:t>, DB, API, ...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A84732-BFE2-52C2-E860-CCA8C2C3A468}"/>
              </a:ext>
            </a:extLst>
          </p:cNvPr>
          <p:cNvSpPr txBox="1"/>
          <p:nvPr/>
        </p:nvSpPr>
        <p:spPr>
          <a:xfrm>
            <a:off x="1520092" y="2709404"/>
            <a:ext cx="983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</a:rPr>
              <a:t>z.B. Spring</a:t>
            </a:r>
          </a:p>
          <a:p>
            <a:pPr algn="ctr"/>
            <a:r>
              <a:rPr lang="de-DE" sz="1400" dirty="0">
                <a:solidFill>
                  <a:srgbClr val="1778B8"/>
                </a:solidFill>
              </a:rPr>
              <a:t>z.B. </a:t>
            </a:r>
            <a:r>
              <a:rPr lang="de-DE" sz="1400" dirty="0" err="1">
                <a:solidFill>
                  <a:srgbClr val="1778B8"/>
                </a:solidFill>
              </a:rPr>
              <a:t>Next.js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4638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E236A73A-439B-4C24-506E-8CB3E8D74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87" y="2202540"/>
            <a:ext cx="3111742" cy="2821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Ermittlung von Daten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 / HTMX: In-</a:t>
            </a:r>
            <a:r>
              <a:rPr lang="de-DE" b="0" dirty="0" err="1">
                <a:solidFill>
                  <a:srgbClr val="36544F"/>
                </a:solidFill>
              </a:rPr>
              <a:t>Process</a:t>
            </a:r>
            <a:r>
              <a:rPr lang="de-DE" b="0" dirty="0">
                <a:solidFill>
                  <a:srgbClr val="36544F"/>
                </a:solidFill>
              </a:rPr>
              <a:t>, DB, API, ...</a:t>
            </a:r>
          </a:p>
          <a:p>
            <a:r>
              <a:rPr lang="de-DE" b="0" dirty="0">
                <a:solidFill>
                  <a:srgbClr val="36544F"/>
                </a:solidFill>
              </a:rPr>
              <a:t>Backend muss </a:t>
            </a:r>
            <a:r>
              <a:rPr lang="de-DE" dirty="0"/>
              <a:t>UI</a:t>
            </a:r>
            <a:r>
              <a:rPr lang="de-DE" b="0" dirty="0">
                <a:solidFill>
                  <a:srgbClr val="36544F"/>
                </a:solidFill>
              </a:rPr>
              <a:t> rendern (bei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 ist das Implementierungsdetail)</a:t>
            </a:r>
          </a:p>
          <a:p>
            <a:r>
              <a:rPr lang="de-DE" b="0" dirty="0">
                <a:solidFill>
                  <a:srgbClr val="36544F"/>
                </a:solidFill>
              </a:rPr>
              <a:t>Browser bekommt </a:t>
            </a:r>
            <a:r>
              <a:rPr lang="de-DE" dirty="0"/>
              <a:t>UI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A84732-BFE2-52C2-E860-CCA8C2C3A468}"/>
              </a:ext>
            </a:extLst>
          </p:cNvPr>
          <p:cNvSpPr txBox="1"/>
          <p:nvPr/>
        </p:nvSpPr>
        <p:spPr>
          <a:xfrm>
            <a:off x="1520092" y="2709404"/>
            <a:ext cx="983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</a:rPr>
              <a:t>z.B. Spring</a:t>
            </a:r>
          </a:p>
          <a:p>
            <a:pPr algn="ctr"/>
            <a:r>
              <a:rPr lang="de-DE" sz="1400" dirty="0">
                <a:solidFill>
                  <a:srgbClr val="1778B8"/>
                </a:solidFill>
              </a:rPr>
              <a:t>z.B. </a:t>
            </a:r>
            <a:r>
              <a:rPr lang="de-DE" sz="1400" dirty="0" err="1">
                <a:solidFill>
                  <a:srgbClr val="1778B8"/>
                </a:solidFill>
              </a:rPr>
              <a:t>Next.js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66EE06C-DDBB-C332-6246-AC86853FCEFD}"/>
              </a:ext>
            </a:extLst>
          </p:cNvPr>
          <p:cNvSpPr txBox="1"/>
          <p:nvPr/>
        </p:nvSpPr>
        <p:spPr>
          <a:xfrm>
            <a:off x="1345204" y="3739488"/>
            <a:ext cx="34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>
                <a:solidFill>
                  <a:srgbClr val="FB8E20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1263365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Ermittlung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SPA: HTTP / REST / GraphQL API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A84732-BFE2-52C2-E860-CCA8C2C3A468}"/>
              </a:ext>
            </a:extLst>
          </p:cNvPr>
          <p:cNvSpPr txBox="1"/>
          <p:nvPr/>
        </p:nvSpPr>
        <p:spPr>
          <a:xfrm>
            <a:off x="6498989" y="2313301"/>
            <a:ext cx="94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</a:rPr>
              <a:t>z.B. Spring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F4C2C2-460F-8803-4D53-EB36322E1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98" y="1905947"/>
            <a:ext cx="3154991" cy="28605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0AE78D4-DDD2-0772-BDA7-69B3A96FC0D2}"/>
              </a:ext>
            </a:extLst>
          </p:cNvPr>
          <p:cNvSpPr txBox="1"/>
          <p:nvPr/>
        </p:nvSpPr>
        <p:spPr>
          <a:xfrm>
            <a:off x="6498989" y="3336210"/>
            <a:ext cx="1063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z.B. </a:t>
            </a:r>
            <a:r>
              <a:rPr lang="de-DE" sz="1400" dirty="0" err="1">
                <a:solidFill>
                  <a:srgbClr val="1778B8"/>
                </a:solidFill>
              </a:rPr>
              <a:t>Node.JS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E820CEE-5463-400F-72AA-54E6ABFA6C73}"/>
              </a:ext>
            </a:extLst>
          </p:cNvPr>
          <p:cNvSpPr txBox="1"/>
          <p:nvPr/>
        </p:nvSpPr>
        <p:spPr>
          <a:xfrm>
            <a:off x="6484947" y="4521052"/>
            <a:ext cx="1091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z.B. </a:t>
            </a:r>
            <a:r>
              <a:rPr lang="de-DE" sz="1400" dirty="0" err="1">
                <a:solidFill>
                  <a:srgbClr val="1778B8"/>
                </a:solidFill>
              </a:rPr>
              <a:t>Quarkus</a:t>
            </a:r>
            <a:endParaRPr lang="de-DE" sz="1400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92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3" name="Picture 2" descr="petclinic-screenshot">
            <a:extLst>
              <a:ext uri="{FF2B5EF4-FFF2-40B4-BE49-F238E27FC236}">
                <a16:creationId xmlns:a16="http://schemas.microsoft.com/office/drawing/2014/main" id="{B932885D-09F1-49BA-CCB6-DA7433A22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8935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Ermittlung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SPA: HTTP / REST / GraphQL API</a:t>
            </a:r>
          </a:p>
          <a:p>
            <a:r>
              <a:rPr lang="de-DE" b="0" dirty="0">
                <a:solidFill>
                  <a:srgbClr val="36544F"/>
                </a:solidFill>
              </a:rPr>
              <a:t>Frontend-Anwendung bekommt </a:t>
            </a:r>
            <a:r>
              <a:rPr lang="de-DE" dirty="0">
                <a:solidFill>
                  <a:srgbClr val="9E60B8"/>
                </a:solidFill>
              </a:rPr>
              <a:t>Daten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6A84732-BFE2-52C2-E860-CCA8C2C3A468}"/>
              </a:ext>
            </a:extLst>
          </p:cNvPr>
          <p:cNvSpPr txBox="1"/>
          <p:nvPr/>
        </p:nvSpPr>
        <p:spPr>
          <a:xfrm>
            <a:off x="6498989" y="2313301"/>
            <a:ext cx="942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>
                <a:solidFill>
                  <a:srgbClr val="1778B8"/>
                </a:solidFill>
              </a:rPr>
              <a:t>z.B. Spring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F4C2C2-460F-8803-4D53-EB36322E1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98" y="1905947"/>
            <a:ext cx="3154991" cy="28605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0AE78D4-DDD2-0772-BDA7-69B3A96FC0D2}"/>
              </a:ext>
            </a:extLst>
          </p:cNvPr>
          <p:cNvSpPr txBox="1"/>
          <p:nvPr/>
        </p:nvSpPr>
        <p:spPr>
          <a:xfrm>
            <a:off x="6498989" y="3336210"/>
            <a:ext cx="1063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z.B. </a:t>
            </a:r>
            <a:r>
              <a:rPr lang="de-DE" sz="1400" dirty="0" err="1">
                <a:solidFill>
                  <a:srgbClr val="1778B8"/>
                </a:solidFill>
              </a:rPr>
              <a:t>Node.JS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E820CEE-5463-400F-72AA-54E6ABFA6C73}"/>
              </a:ext>
            </a:extLst>
          </p:cNvPr>
          <p:cNvSpPr txBox="1"/>
          <p:nvPr/>
        </p:nvSpPr>
        <p:spPr>
          <a:xfrm>
            <a:off x="6484947" y="4521052"/>
            <a:ext cx="10912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z.B. </a:t>
            </a:r>
            <a:r>
              <a:rPr lang="de-DE" sz="1400" dirty="0" err="1">
                <a:solidFill>
                  <a:srgbClr val="1778B8"/>
                </a:solidFill>
              </a:rPr>
              <a:t>Quarkus</a:t>
            </a:r>
            <a:endParaRPr lang="de-DE" sz="1400" dirty="0">
              <a:solidFill>
                <a:srgbClr val="1778B8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6CAD80A-6E9C-D499-0280-D318924B4253}"/>
              </a:ext>
            </a:extLst>
          </p:cNvPr>
          <p:cNvSpPr txBox="1"/>
          <p:nvPr/>
        </p:nvSpPr>
        <p:spPr>
          <a:xfrm>
            <a:off x="4233908" y="4066178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>
                <a:solidFill>
                  <a:srgbClr val="9E60B8"/>
                </a:solidFill>
              </a:rPr>
              <a:t>z.B. JSON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12E1F92-C7E7-2FC5-4959-E0AA9CC68B52}"/>
              </a:ext>
            </a:extLst>
          </p:cNvPr>
          <p:cNvSpPr txBox="1"/>
          <p:nvPr/>
        </p:nvSpPr>
        <p:spPr>
          <a:xfrm>
            <a:off x="4458863" y="3336209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>
                <a:solidFill>
                  <a:srgbClr val="9E60B8"/>
                </a:solidFill>
              </a:rPr>
              <a:t>z.B. JSON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338F78-AEA8-5320-6082-E488CDA14A6A}"/>
              </a:ext>
            </a:extLst>
          </p:cNvPr>
          <p:cNvSpPr txBox="1"/>
          <p:nvPr/>
        </p:nvSpPr>
        <p:spPr>
          <a:xfrm>
            <a:off x="4852303" y="2661145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b="1" dirty="0">
                <a:solidFill>
                  <a:srgbClr val="9E60B8"/>
                </a:solidFill>
              </a:rPr>
              <a:t>z.B. JSON</a:t>
            </a:r>
          </a:p>
        </p:txBody>
      </p:sp>
    </p:spTree>
    <p:extLst>
      <p:ext uri="{BB962C8B-B14F-4D97-AF65-F5344CB8AC3E}">
        <p14:creationId xmlns:p14="http://schemas.microsoft.com/office/powerpoint/2010/main" val="2550088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Initialer Seitenaufruf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5314461" cy="3996928"/>
          </a:xfrm>
        </p:spPr>
        <p:txBody>
          <a:bodyPr>
            <a:normAutofit/>
          </a:bodyPr>
          <a:lstStyle/>
          <a:p>
            <a:r>
              <a:rPr lang="de-DE" dirty="0"/>
              <a:t>Beispiel: initialer Seitenaufruf</a:t>
            </a: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Code</a:t>
            </a:r>
          </a:p>
          <a:p>
            <a:r>
              <a:rPr lang="de-DE" b="0" dirty="0">
                <a:solidFill>
                  <a:srgbClr val="36544F"/>
                </a:solidFill>
              </a:rPr>
              <a:t>SPA und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: JavaScript</a:t>
            </a:r>
          </a:p>
          <a:p>
            <a:r>
              <a:rPr lang="de-DE" b="0" dirty="0">
                <a:solidFill>
                  <a:srgbClr val="36544F"/>
                </a:solidFill>
              </a:rPr>
              <a:t>HTMX: Template-Sprache im Backend</a:t>
            </a:r>
          </a:p>
          <a:p>
            <a:pPr lvl="1"/>
            <a:r>
              <a:rPr lang="de-DE" sz="2100" dirty="0"/>
              <a:t>Beispiel: Spring </a:t>
            </a:r>
            <a:r>
              <a:rPr lang="de-DE" sz="2100" dirty="0" err="1"/>
              <a:t>WebMVC</a:t>
            </a:r>
            <a:r>
              <a:rPr lang="de-DE" sz="2100" dirty="0"/>
              <a:t> + </a:t>
            </a:r>
            <a:r>
              <a:rPr lang="de-DE" sz="2100" dirty="0" err="1"/>
              <a:t>Thymeleaf</a:t>
            </a:r>
            <a:endParaRPr lang="de-DE" sz="2100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3125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Seite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Seite aktualisieren (Sortierung)</a:t>
            </a: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Demo: </a:t>
            </a:r>
            <a:r>
              <a:rPr lang="de-DE" dirty="0" err="1">
                <a:solidFill>
                  <a:srgbClr val="9E60B8"/>
                </a:solidFill>
              </a:rPr>
              <a:t>Next.js</a:t>
            </a:r>
            <a:endParaRPr lang="de-DE" dirty="0">
              <a:solidFill>
                <a:srgbClr val="9E60B8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8848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Seite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Seite aktualisieren (Sortierung)</a:t>
            </a: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Zur Laufzeit</a:t>
            </a:r>
          </a:p>
          <a:p>
            <a:r>
              <a:rPr lang="de-DE" b="0" dirty="0">
                <a:solidFill>
                  <a:srgbClr val="36544F"/>
                </a:solidFill>
              </a:rPr>
              <a:t>SPA: Daten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: HTML / UI für Ausschnitt</a:t>
            </a:r>
          </a:p>
          <a:p>
            <a:r>
              <a:rPr lang="de-DE" b="0" dirty="0">
                <a:solidFill>
                  <a:srgbClr val="36544F"/>
                </a:solidFill>
              </a:rPr>
              <a:t>HTMX: HTML für Ausschnitt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746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Seite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Seite aktualisieren (Sortierung)</a:t>
            </a: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HTMX</a:t>
            </a:r>
          </a:p>
          <a:p>
            <a:r>
              <a:rPr lang="de-DE" b="0" dirty="0">
                <a:solidFill>
                  <a:srgbClr val="36544F"/>
                </a:solidFill>
              </a:rPr>
              <a:t>Trigger auf (a)-Element</a:t>
            </a:r>
          </a:p>
          <a:p>
            <a:r>
              <a:rPr lang="de-DE" b="0" dirty="0">
                <a:solidFill>
                  <a:srgbClr val="36544F"/>
                </a:solidFill>
              </a:rPr>
              <a:t>Verhindert das "klassische" Navigieren</a:t>
            </a:r>
          </a:p>
          <a:p>
            <a:r>
              <a:rPr lang="de-DE" b="0" dirty="0">
                <a:solidFill>
                  <a:srgbClr val="36544F"/>
                </a:solidFill>
              </a:rPr>
              <a:t>Lädt neues HTML, ersetzt "</a:t>
            </a:r>
            <a:r>
              <a:rPr lang="de-DE" b="0" dirty="0" err="1">
                <a:solidFill>
                  <a:srgbClr val="36544F"/>
                </a:solidFill>
              </a:rPr>
              <a:t>main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21C849D-0E58-6EBC-24A6-86E7F2E97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91" y="2705163"/>
            <a:ext cx="4290647" cy="217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146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seite</a:t>
            </a:r>
            <a:r>
              <a:rPr lang="de-DE" dirty="0"/>
              <a:t>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Seite aktualisieren (Sortierung)</a:t>
            </a:r>
          </a:p>
          <a:p>
            <a:r>
              <a:rPr lang="de-DE" b="0" dirty="0">
                <a:solidFill>
                  <a:srgbClr val="36544F"/>
                </a:solidFill>
              </a:rPr>
              <a:t>Warum eigentlich kein </a:t>
            </a:r>
            <a:r>
              <a:rPr lang="de-DE" b="0" dirty="0" err="1">
                <a:solidFill>
                  <a:srgbClr val="36544F"/>
                </a:solidFill>
              </a:rPr>
              <a:t>Full</a:t>
            </a:r>
            <a:r>
              <a:rPr lang="de-DE" b="0" dirty="0">
                <a:solidFill>
                  <a:srgbClr val="36544F"/>
                </a:solidFill>
              </a:rPr>
              <a:t>-Page-</a:t>
            </a:r>
            <a:r>
              <a:rPr lang="de-DE" b="0" dirty="0" err="1">
                <a:solidFill>
                  <a:srgbClr val="36544F"/>
                </a:solidFill>
              </a:rPr>
              <a:t>Reload</a:t>
            </a:r>
            <a:r>
              <a:rPr lang="de-DE" b="0" dirty="0">
                <a:solidFill>
                  <a:srgbClr val="36544F"/>
                </a:solidFill>
              </a:rPr>
              <a:t>? 🤔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SPA Newsletter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32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seite</a:t>
            </a:r>
            <a:r>
              <a:rPr lang="de-DE" dirty="0"/>
              <a:t>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Seite aktualisieren</a:t>
            </a:r>
          </a:p>
          <a:p>
            <a:r>
              <a:rPr lang="de-DE" b="0" dirty="0">
                <a:solidFill>
                  <a:srgbClr val="36544F"/>
                </a:solidFill>
              </a:rPr>
              <a:t>Warum eigentlich kein </a:t>
            </a:r>
            <a:r>
              <a:rPr lang="de-DE" b="0" dirty="0" err="1">
                <a:solidFill>
                  <a:srgbClr val="36544F"/>
                </a:solidFill>
              </a:rPr>
              <a:t>Full</a:t>
            </a:r>
            <a:r>
              <a:rPr lang="de-DE" b="0" dirty="0">
                <a:solidFill>
                  <a:srgbClr val="36544F"/>
                </a:solidFill>
              </a:rPr>
              <a:t>-Page-</a:t>
            </a:r>
            <a:r>
              <a:rPr lang="de-DE" b="0" dirty="0" err="1">
                <a:solidFill>
                  <a:srgbClr val="36544F"/>
                </a:solidFill>
              </a:rPr>
              <a:t>Reload</a:t>
            </a:r>
            <a:r>
              <a:rPr lang="de-DE" b="0" dirty="0">
                <a:solidFill>
                  <a:srgbClr val="36544F"/>
                </a:solidFill>
              </a:rPr>
              <a:t>? 🤔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NextJS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Loading</a:t>
            </a:r>
            <a:r>
              <a:rPr lang="de-DE" b="0" dirty="0">
                <a:solidFill>
                  <a:srgbClr val="36544F"/>
                </a:solidFill>
              </a:rPr>
              <a:t> Indikator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059659C-C96B-1578-EC06-20F4864CC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407"/>
          <a:stretch/>
        </p:blipFill>
        <p:spPr>
          <a:xfrm>
            <a:off x="5223389" y="769544"/>
            <a:ext cx="3467320" cy="180220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A95C4B3-7E9D-8ABA-25FB-4F8EC10A2588}"/>
              </a:ext>
            </a:extLst>
          </p:cNvPr>
          <p:cNvSpPr/>
          <p:nvPr/>
        </p:nvSpPr>
        <p:spPr>
          <a:xfrm>
            <a:off x="7315200" y="2180846"/>
            <a:ext cx="656492" cy="30444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3365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seite</a:t>
            </a:r>
            <a:r>
              <a:rPr lang="de-DE" dirty="0"/>
              <a:t>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Loading</a:t>
            </a:r>
            <a:r>
              <a:rPr lang="de-DE" dirty="0"/>
              <a:t> Indikator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/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: Transition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614A048-9893-2896-E69E-BD266F243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1" y="769545"/>
            <a:ext cx="4053474" cy="414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640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seite</a:t>
            </a:r>
            <a:r>
              <a:rPr lang="de-DE" dirty="0"/>
              <a:t> aktualisieren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907692" cy="3996928"/>
          </a:xfrm>
        </p:spPr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Loading</a:t>
            </a:r>
            <a:r>
              <a:rPr lang="de-DE" dirty="0"/>
              <a:t> Indikator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HTMX: CSS-Klasse wird während Request an markiertes Element gehängt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Flexibilität?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348888D-D0CD-894F-06E7-19F796116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057" y="1026600"/>
            <a:ext cx="4680927" cy="334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678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Sortierung in der URL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SPA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A65D0C-79D9-B8EE-9251-990F7BE9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90" y="769544"/>
            <a:ext cx="3467319" cy="423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2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0848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SPA (und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) Code arbeitet mit URL</a:t>
            </a:r>
          </a:p>
          <a:p>
            <a:r>
              <a:rPr lang="de-DE" dirty="0">
                <a:solidFill>
                  <a:srgbClr val="36544F"/>
                </a:solidFill>
              </a:rPr>
              <a:t>Identischer </a:t>
            </a:r>
            <a:r>
              <a:rPr lang="de-DE" b="0" dirty="0">
                <a:solidFill>
                  <a:srgbClr val="36544F"/>
                </a:solidFill>
              </a:rPr>
              <a:t>Code für initialen Seitenaufbau und für Neusortierung nach Klick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BE727D1-B795-8992-EEDD-93B86B85A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463" y="2036449"/>
            <a:ext cx="4925073" cy="29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9061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  <a:p>
            <a:r>
              <a:rPr lang="de-DE" b="0" dirty="0">
                <a:solidFill>
                  <a:srgbClr val="36544F"/>
                </a:solidFill>
              </a:rPr>
              <a:t>HTMX: Trigger definieren </a:t>
            </a:r>
            <a:r>
              <a:rPr lang="de-DE" b="0" u="sng" dirty="0">
                <a:solidFill>
                  <a:srgbClr val="36544F"/>
                </a:solidFill>
              </a:rPr>
              <a:t>und</a:t>
            </a:r>
            <a:r>
              <a:rPr lang="de-DE" b="0" dirty="0">
                <a:solidFill>
                  <a:srgbClr val="36544F"/>
                </a:solidFill>
              </a:rPr>
              <a:t> URL umschreiben, um "SPA Verhalten" zu bekommen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65991B6-4CCE-670D-50CD-94EAC0859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782" y="1940268"/>
            <a:ext cx="5548435" cy="28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666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HTMX: </a:t>
            </a:r>
            <a:r>
              <a:rPr lang="de-DE" dirty="0">
                <a:solidFill>
                  <a:srgbClr val="36544F"/>
                </a:solidFill>
              </a:rPr>
              <a:t>Zwei</a:t>
            </a:r>
            <a:r>
              <a:rPr lang="de-DE" b="0" dirty="0">
                <a:solidFill>
                  <a:srgbClr val="36544F"/>
                </a:solidFill>
              </a:rPr>
              <a:t> Endpunkte erforderlich</a:t>
            </a:r>
          </a:p>
          <a:p>
            <a:pPr lvl="1">
              <a:lnSpc>
                <a:spcPct val="120000"/>
              </a:lnSpc>
            </a:pPr>
            <a:r>
              <a:rPr lang="de-DE" sz="2100" dirty="0"/>
              <a:t>Endpunkt </a:t>
            </a:r>
            <a:r>
              <a:rPr lang="de-DE" sz="2100" b="1" dirty="0"/>
              <a:t>eins</a:t>
            </a:r>
            <a:r>
              <a:rPr lang="de-DE" sz="2100" dirty="0"/>
              <a:t> für initiale, vollständige Seite (mit oder ohne Sortierung)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38644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</a:t>
            </a:r>
            <a:r>
              <a:rPr lang="de-DE" dirty="0" err="1"/>
              <a:t>Verlinkbare</a:t>
            </a:r>
            <a:r>
              <a:rPr lang="de-DE" dirty="0"/>
              <a:t> Seiten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HTMX: </a:t>
            </a:r>
            <a:r>
              <a:rPr lang="de-DE" dirty="0">
                <a:solidFill>
                  <a:srgbClr val="36544F"/>
                </a:solidFill>
              </a:rPr>
              <a:t>Zwei</a:t>
            </a:r>
            <a:r>
              <a:rPr lang="de-DE" b="0" dirty="0">
                <a:solidFill>
                  <a:srgbClr val="36544F"/>
                </a:solidFill>
              </a:rPr>
              <a:t> Endpunkte erforderlich</a:t>
            </a:r>
          </a:p>
          <a:p>
            <a:pPr lvl="1">
              <a:lnSpc>
                <a:spcPct val="120000"/>
              </a:lnSpc>
            </a:pPr>
            <a:r>
              <a:rPr lang="de-DE" sz="2100" dirty="0"/>
              <a:t>Endpunkt </a:t>
            </a:r>
            <a:r>
              <a:rPr lang="de-DE" sz="2100" b="1" dirty="0"/>
              <a:t>eins</a:t>
            </a:r>
            <a:r>
              <a:rPr lang="de-DE" sz="2100" dirty="0"/>
              <a:t> für initiale, vollständige Seite (mit oder ohne Sortierung)</a:t>
            </a:r>
          </a:p>
          <a:p>
            <a:pPr lvl="1">
              <a:lnSpc>
                <a:spcPct val="120000"/>
              </a:lnSpc>
            </a:pPr>
            <a:r>
              <a:rPr lang="de-DE" sz="2100" dirty="0"/>
              <a:t>Endpunkt </a:t>
            </a:r>
            <a:r>
              <a:rPr lang="de-DE" sz="2100" b="1" dirty="0"/>
              <a:t>zwei</a:t>
            </a:r>
            <a:r>
              <a:rPr lang="de-DE" sz="2100" dirty="0"/>
              <a:t> für den Trigger zum Sortieren auf dem Link (nur Austausch des main-Elementes)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64235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Client-Zustand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Client-Zustand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SPA "</a:t>
            </a:r>
            <a:r>
              <a:rPr lang="de-DE" b="0" dirty="0" err="1">
                <a:solidFill>
                  <a:srgbClr val="36544F"/>
                </a:solidFill>
              </a:rPr>
              <a:t>Servings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2F220F-6EDB-0F5E-B26F-3D7A04D9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47" y="769544"/>
            <a:ext cx="2962030" cy="43156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FE7756-B883-84A0-86B7-4922BD66D06F}"/>
              </a:ext>
            </a:extLst>
          </p:cNvPr>
          <p:cNvSpPr/>
          <p:nvPr/>
        </p:nvSpPr>
        <p:spPr>
          <a:xfrm>
            <a:off x="7713784" y="1353311"/>
            <a:ext cx="558799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3991158-A562-3E4F-D3C8-79EEB1855CE5}"/>
              </a:ext>
            </a:extLst>
          </p:cNvPr>
          <p:cNvSpPr/>
          <p:nvPr/>
        </p:nvSpPr>
        <p:spPr>
          <a:xfrm>
            <a:off x="7905261" y="3438497"/>
            <a:ext cx="558799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931A187-9422-27ED-C72A-85099EF799C6}"/>
              </a:ext>
            </a:extLst>
          </p:cNvPr>
          <p:cNvSpPr/>
          <p:nvPr/>
        </p:nvSpPr>
        <p:spPr>
          <a:xfrm>
            <a:off x="5994400" y="3672959"/>
            <a:ext cx="195386" cy="78181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5454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Client-Zustand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Beispiel: Client-Zustand</a:t>
            </a: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Zur Laufzeit</a:t>
            </a:r>
          </a:p>
          <a:p>
            <a:r>
              <a:rPr lang="de-DE" b="0" dirty="0">
                <a:solidFill>
                  <a:srgbClr val="36544F"/>
                </a:solidFill>
              </a:rPr>
              <a:t>SPA: Nur neu rendern auf dem Client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: Nur Client und/oder Server</a:t>
            </a:r>
          </a:p>
          <a:p>
            <a:r>
              <a:rPr lang="de-DE" b="0" dirty="0">
                <a:solidFill>
                  <a:srgbClr val="36544F"/>
                </a:solidFill>
              </a:rPr>
              <a:t>HTMX: Nur Client und/oder Server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62F220F-6EDB-0F5E-B26F-3D7A04D9D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47" y="769544"/>
            <a:ext cx="2962030" cy="43156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FE7756-B883-84A0-86B7-4922BD66D06F}"/>
              </a:ext>
            </a:extLst>
          </p:cNvPr>
          <p:cNvSpPr/>
          <p:nvPr/>
        </p:nvSpPr>
        <p:spPr>
          <a:xfrm>
            <a:off x="7713784" y="1353311"/>
            <a:ext cx="558799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3991158-A562-3E4F-D3C8-79EEB1855CE5}"/>
              </a:ext>
            </a:extLst>
          </p:cNvPr>
          <p:cNvSpPr/>
          <p:nvPr/>
        </p:nvSpPr>
        <p:spPr>
          <a:xfrm>
            <a:off x="7905261" y="3438497"/>
            <a:ext cx="558799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931A187-9422-27ED-C72A-85099EF799C6}"/>
              </a:ext>
            </a:extLst>
          </p:cNvPr>
          <p:cNvSpPr/>
          <p:nvPr/>
        </p:nvSpPr>
        <p:spPr>
          <a:xfrm>
            <a:off x="5994400" y="3672959"/>
            <a:ext cx="195386" cy="78181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63991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Client-Zustand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845168" cy="399692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9E60B8"/>
                </a:solidFill>
              </a:rPr>
              <a:t>Klassisches Beispiel für globalen, nur Client-seitigen State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global im Client gehalten</a:t>
            </a:r>
          </a:p>
          <a:p>
            <a:r>
              <a:rPr lang="de-DE" b="0" dirty="0">
                <a:solidFill>
                  <a:srgbClr val="36544F"/>
                </a:solidFill>
              </a:rPr>
              <a:t>Jede Komponente darf die Daten ändern und lesen</a:t>
            </a:r>
          </a:p>
          <a:p>
            <a:pPr marL="514350" lvl="2">
              <a:spcBef>
                <a:spcPts val="750"/>
              </a:spcBef>
            </a:pPr>
            <a:r>
              <a:rPr lang="de-DE" sz="2100" dirty="0"/>
              <a:t>vergleichbar mit UI-Service-Layer-Zugriff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 können wiederverwendet werden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184B636-B2D0-B5D1-8C9A-C9FD81704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349" y="901152"/>
            <a:ext cx="4855081" cy="334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685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Client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21968" cy="399692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9E60B8"/>
                </a:solidFill>
              </a:rPr>
              <a:t>HTMX Option 1: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Entweder: Client-seitig per JavaScript </a:t>
            </a:r>
          </a:p>
          <a:p>
            <a:pPr lvl="1"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Ohne HTMX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JavaScript-Schnipsel einstreuen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Code-Probleme wie vor zehn Jahren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7A9795-5EE5-EB3B-6CA2-190494832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47" y="769544"/>
            <a:ext cx="2962030" cy="43156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18EC640-3A99-9DD7-974C-506A7020FCF2}"/>
              </a:ext>
            </a:extLst>
          </p:cNvPr>
          <p:cNvSpPr/>
          <p:nvPr/>
        </p:nvSpPr>
        <p:spPr>
          <a:xfrm>
            <a:off x="7713784" y="1353311"/>
            <a:ext cx="558799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BD14EE-05AF-89F5-9ECC-346FFD850203}"/>
              </a:ext>
            </a:extLst>
          </p:cNvPr>
          <p:cNvSpPr/>
          <p:nvPr/>
        </p:nvSpPr>
        <p:spPr>
          <a:xfrm>
            <a:off x="5994400" y="3672959"/>
            <a:ext cx="195386" cy="78181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07D01B3-F864-D177-F60F-3B7457DA4B94}"/>
              </a:ext>
            </a:extLst>
          </p:cNvPr>
          <p:cNvCxnSpPr>
            <a:cxnSpLocks/>
          </p:cNvCxnSpPr>
          <p:nvPr/>
        </p:nvCxnSpPr>
        <p:spPr>
          <a:xfrm flipV="1">
            <a:off x="7007960" y="1587773"/>
            <a:ext cx="756623" cy="224227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3F4DB1D-0660-5EAE-D96A-EC03F38A3075}"/>
              </a:ext>
            </a:extLst>
          </p:cNvPr>
          <p:cNvSpPr txBox="1"/>
          <p:nvPr/>
        </p:nvSpPr>
        <p:spPr>
          <a:xfrm>
            <a:off x="7518893" y="2726741"/>
            <a:ext cx="1044325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1778B8"/>
                </a:solidFill>
              </a:rPr>
              <a:t>Trigger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3B5241C-5AEB-DC11-6C7E-832B1210C39B}"/>
              </a:ext>
            </a:extLst>
          </p:cNvPr>
          <p:cNvSpPr txBox="1"/>
          <p:nvPr/>
        </p:nvSpPr>
        <p:spPr>
          <a:xfrm>
            <a:off x="6582259" y="3830051"/>
            <a:ext cx="1223605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Updates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9690D59-DD55-8712-1B5A-E0D457DE2F97}"/>
              </a:ext>
            </a:extLst>
          </p:cNvPr>
          <p:cNvCxnSpPr>
            <a:cxnSpLocks/>
          </p:cNvCxnSpPr>
          <p:nvPr/>
        </p:nvCxnSpPr>
        <p:spPr>
          <a:xfrm>
            <a:off x="8353059" y="3168296"/>
            <a:ext cx="0" cy="293648"/>
          </a:xfrm>
          <a:prstGeom prst="straightConnector1">
            <a:avLst/>
          </a:prstGeom>
          <a:ln w="31750">
            <a:solidFill>
              <a:srgbClr val="177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98F0707-04A5-F07A-DF76-055A762A8B89}"/>
              </a:ext>
            </a:extLst>
          </p:cNvPr>
          <p:cNvCxnSpPr>
            <a:cxnSpLocks/>
          </p:cNvCxnSpPr>
          <p:nvPr/>
        </p:nvCxnSpPr>
        <p:spPr>
          <a:xfrm>
            <a:off x="7993183" y="3179747"/>
            <a:ext cx="0" cy="293648"/>
          </a:xfrm>
          <a:prstGeom prst="straightConnector1">
            <a:avLst/>
          </a:prstGeom>
          <a:ln w="31750">
            <a:solidFill>
              <a:srgbClr val="177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F7846B7-7990-4087-8CAF-342A0C71AE9B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7194062" y="3555728"/>
            <a:ext cx="687262" cy="27432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E2311E1-8903-C439-3085-6433B34F69D0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255242" y="4060884"/>
            <a:ext cx="327017" cy="4348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7860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</a:t>
            </a:r>
            <a:r>
              <a:rPr lang="de-DE" dirty="0" err="1"/>
              <a:t>client</a:t>
            </a:r>
            <a:r>
              <a:rPr lang="de-DE" dirty="0"/>
              <a:t> Zustand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721968" cy="3996928"/>
          </a:xfrm>
        </p:spPr>
        <p:txBody>
          <a:bodyPr>
            <a:normAutofit lnSpcReduction="10000"/>
          </a:bodyPr>
          <a:lstStyle/>
          <a:p>
            <a:r>
              <a:rPr lang="de-DE" dirty="0">
                <a:solidFill>
                  <a:srgbClr val="9E60B8"/>
                </a:solidFill>
              </a:rPr>
              <a:t>HTMX Option 2: Serverseitig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Klick auf +/-Button ist ein "Trigger"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Lädt neue UI</a:t>
            </a: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Problem: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Aktualisierung an mehreren Stellen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Das ginge mit "Out-</a:t>
            </a:r>
            <a:r>
              <a:rPr lang="de-DE" sz="2100" dirty="0" err="1"/>
              <a:t>of</a:t>
            </a:r>
            <a:r>
              <a:rPr lang="de-DE" sz="2100" dirty="0"/>
              <a:t>-Band"</a:t>
            </a:r>
            <a:endParaRPr lang="de-DE" sz="2100" b="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2100" dirty="0"/>
              <a:t>Sogar über "Seiten"-Wechsel hinaus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Wo merken wir uns den Zähler?</a:t>
            </a:r>
          </a:p>
          <a:p>
            <a:pPr marL="514350" lvl="2">
              <a:lnSpc>
                <a:spcPct val="130000"/>
              </a:lnSpc>
              <a:spcBef>
                <a:spcPts val="750"/>
              </a:spcBef>
            </a:pPr>
            <a:r>
              <a:rPr lang="de-DE" sz="2100" dirty="0"/>
              <a:t>Wird schnell unübersichtlich</a:t>
            </a:r>
          </a:p>
          <a:p>
            <a:pPr marL="514350" lvl="2">
              <a:spcBef>
                <a:spcPts val="750"/>
              </a:spcBef>
            </a:pPr>
            <a:endParaRPr lang="de-DE" sz="2100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47A9795-5EE5-EB3B-6CA2-190494832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47" y="769544"/>
            <a:ext cx="2962030" cy="431562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618EC640-3A99-9DD7-974C-506A7020FCF2}"/>
              </a:ext>
            </a:extLst>
          </p:cNvPr>
          <p:cNvSpPr/>
          <p:nvPr/>
        </p:nvSpPr>
        <p:spPr>
          <a:xfrm>
            <a:off x="7713784" y="1353311"/>
            <a:ext cx="558799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9BD14EE-05AF-89F5-9ECC-346FFD850203}"/>
              </a:ext>
            </a:extLst>
          </p:cNvPr>
          <p:cNvSpPr/>
          <p:nvPr/>
        </p:nvSpPr>
        <p:spPr>
          <a:xfrm>
            <a:off x="5994400" y="3672959"/>
            <a:ext cx="195386" cy="78181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07D01B3-F864-D177-F60F-3B7457DA4B94}"/>
              </a:ext>
            </a:extLst>
          </p:cNvPr>
          <p:cNvCxnSpPr>
            <a:cxnSpLocks/>
          </p:cNvCxnSpPr>
          <p:nvPr/>
        </p:nvCxnSpPr>
        <p:spPr>
          <a:xfrm flipV="1">
            <a:off x="7007960" y="1587773"/>
            <a:ext cx="756623" cy="2242277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B3F4DB1D-0660-5EAE-D96A-EC03F38A3075}"/>
              </a:ext>
            </a:extLst>
          </p:cNvPr>
          <p:cNvSpPr txBox="1"/>
          <p:nvPr/>
        </p:nvSpPr>
        <p:spPr>
          <a:xfrm>
            <a:off x="7518893" y="2726741"/>
            <a:ext cx="1044325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1778B8"/>
                </a:solidFill>
              </a:rPr>
              <a:t>Trigger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3B5241C-5AEB-DC11-6C7E-832B1210C39B}"/>
              </a:ext>
            </a:extLst>
          </p:cNvPr>
          <p:cNvSpPr txBox="1"/>
          <p:nvPr/>
        </p:nvSpPr>
        <p:spPr>
          <a:xfrm>
            <a:off x="6582259" y="3830051"/>
            <a:ext cx="1223605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Updates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F9690D59-DD55-8712-1B5A-E0D457DE2F97}"/>
              </a:ext>
            </a:extLst>
          </p:cNvPr>
          <p:cNvCxnSpPr>
            <a:cxnSpLocks/>
          </p:cNvCxnSpPr>
          <p:nvPr/>
        </p:nvCxnSpPr>
        <p:spPr>
          <a:xfrm>
            <a:off x="8353059" y="3168296"/>
            <a:ext cx="0" cy="293648"/>
          </a:xfrm>
          <a:prstGeom prst="straightConnector1">
            <a:avLst/>
          </a:prstGeom>
          <a:ln w="31750">
            <a:solidFill>
              <a:srgbClr val="177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98F0707-04A5-F07A-DF76-055A762A8B89}"/>
              </a:ext>
            </a:extLst>
          </p:cNvPr>
          <p:cNvCxnSpPr>
            <a:cxnSpLocks/>
          </p:cNvCxnSpPr>
          <p:nvPr/>
        </p:nvCxnSpPr>
        <p:spPr>
          <a:xfrm>
            <a:off x="7993183" y="3179747"/>
            <a:ext cx="0" cy="293648"/>
          </a:xfrm>
          <a:prstGeom prst="straightConnector1">
            <a:avLst/>
          </a:prstGeom>
          <a:ln w="31750">
            <a:solidFill>
              <a:srgbClr val="1778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F7846B7-7990-4087-8CAF-342A0C71AE9B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7194062" y="3555728"/>
            <a:ext cx="687262" cy="274323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0E2311E1-8903-C439-3085-6433B34F69D0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255242" y="4060884"/>
            <a:ext cx="327017" cy="4348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2114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</a:t>
            </a:r>
            <a:r>
              <a:rPr lang="de-DE" dirty="0" err="1"/>
              <a:t>änderungen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09476" cy="3996928"/>
          </a:xfrm>
        </p:spPr>
        <p:txBody>
          <a:bodyPr>
            <a:normAutofit/>
          </a:bodyPr>
          <a:lstStyle/>
          <a:p>
            <a:r>
              <a:rPr lang="de-DE" dirty="0"/>
              <a:t>Beispiel: Daten-Änderungen</a:t>
            </a:r>
          </a:p>
          <a:p>
            <a:r>
              <a:rPr lang="de-DE" b="0" dirty="0">
                <a:solidFill>
                  <a:srgbClr val="36544F"/>
                </a:solidFill>
              </a:rPr>
              <a:t>Demo: 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Like Button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7750B4-5A9E-CF66-4038-E381A90DA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3220" r="35741" b="41196"/>
          <a:stretch/>
        </p:blipFill>
        <p:spPr>
          <a:xfrm>
            <a:off x="4788069" y="816437"/>
            <a:ext cx="4168361" cy="355751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FE7756-B883-84A0-86B7-4922BD66D06F}"/>
              </a:ext>
            </a:extLst>
          </p:cNvPr>
          <p:cNvSpPr/>
          <p:nvPr/>
        </p:nvSpPr>
        <p:spPr>
          <a:xfrm>
            <a:off x="5291015" y="3705742"/>
            <a:ext cx="445477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6951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053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</a:t>
            </a:r>
            <a:r>
              <a:rPr lang="de-DE" dirty="0" err="1"/>
              <a:t>änderungen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09476" cy="3996928"/>
          </a:xfrm>
        </p:spPr>
        <p:txBody>
          <a:bodyPr>
            <a:normAutofit/>
          </a:bodyPr>
          <a:lstStyle/>
          <a:p>
            <a:r>
              <a:rPr lang="de-DE" dirty="0"/>
              <a:t>Beispiel: Daten-Änderungen</a:t>
            </a:r>
          </a:p>
          <a:p>
            <a:pPr marL="0" indent="0">
              <a:buNone/>
            </a:pPr>
            <a:r>
              <a:rPr lang="de-DE" dirty="0">
                <a:solidFill>
                  <a:srgbClr val="9E60B8"/>
                </a:solidFill>
              </a:rPr>
              <a:t>Zur Laufzeit</a:t>
            </a:r>
          </a:p>
          <a:p>
            <a:r>
              <a:rPr lang="de-DE" b="0" dirty="0">
                <a:solidFill>
                  <a:srgbClr val="36544F"/>
                </a:solidFill>
              </a:rPr>
              <a:t>SPA: HTTP Request, aktualisierter Like kommt zurück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: HTTP Request (ggf. proprietäres Protokoll, z.B.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 Server Action)</a:t>
            </a:r>
          </a:p>
          <a:p>
            <a:r>
              <a:rPr lang="de-DE" b="0" dirty="0">
                <a:solidFill>
                  <a:srgbClr val="36544F"/>
                </a:solidFill>
              </a:rPr>
              <a:t>HTMX: Server Request (UI kommt zurück)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7750B4-5A9E-CF66-4038-E381A90DA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3220" r="35741" b="41196"/>
          <a:stretch/>
        </p:blipFill>
        <p:spPr>
          <a:xfrm>
            <a:off x="4788069" y="816437"/>
            <a:ext cx="4168361" cy="355751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FE7756-B883-84A0-86B7-4922BD66D06F}"/>
              </a:ext>
            </a:extLst>
          </p:cNvPr>
          <p:cNvSpPr/>
          <p:nvPr/>
        </p:nvSpPr>
        <p:spPr>
          <a:xfrm>
            <a:off x="5291015" y="3705742"/>
            <a:ext cx="445477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79409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</a:t>
            </a:r>
            <a:r>
              <a:rPr lang="de-DE" dirty="0" err="1"/>
              <a:t>änderungen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09476" cy="3996928"/>
          </a:xfrm>
        </p:spPr>
        <p:txBody>
          <a:bodyPr>
            <a:normAutofit/>
          </a:bodyPr>
          <a:lstStyle/>
          <a:p>
            <a:r>
              <a:rPr lang="de-DE" dirty="0"/>
              <a:t>Beispiel: Daten-Änderungen</a:t>
            </a:r>
          </a:p>
          <a:p>
            <a:pPr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Like-Button ist "Client-Komponente", da sie interaktiv ist (anklickbar)</a:t>
            </a:r>
          </a:p>
          <a:p>
            <a:pPr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Kann aber transparent mit Server-Komponenten gemischt werden</a:t>
            </a:r>
          </a:p>
          <a:p>
            <a:pPr marL="0" indent="0">
              <a:lnSpc>
                <a:spcPct val="11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7750B4-5A9E-CF66-4038-E381A90DA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3220" r="35741" b="41196"/>
          <a:stretch/>
        </p:blipFill>
        <p:spPr>
          <a:xfrm>
            <a:off x="4788069" y="816437"/>
            <a:ext cx="4168361" cy="3557518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FE7756-B883-84A0-86B7-4922BD66D06F}"/>
              </a:ext>
            </a:extLst>
          </p:cNvPr>
          <p:cNvSpPr/>
          <p:nvPr/>
        </p:nvSpPr>
        <p:spPr>
          <a:xfrm>
            <a:off x="5291015" y="3705742"/>
            <a:ext cx="445477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7E171D3-F130-AC96-DDB7-F0EE3B43EDD7}"/>
              </a:ext>
            </a:extLst>
          </p:cNvPr>
          <p:cNvSpPr/>
          <p:nvPr/>
        </p:nvSpPr>
        <p:spPr>
          <a:xfrm>
            <a:off x="5291014" y="1909396"/>
            <a:ext cx="1758463" cy="2334357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3C1DB-D1A7-33DC-F21F-D3149C296B48}"/>
              </a:ext>
            </a:extLst>
          </p:cNvPr>
          <p:cNvSpPr/>
          <p:nvPr/>
        </p:nvSpPr>
        <p:spPr>
          <a:xfrm>
            <a:off x="5736493" y="3705743"/>
            <a:ext cx="1023816" cy="234462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03060E8-9B80-8D89-BCE0-847AAE0CCD86}"/>
              </a:ext>
            </a:extLst>
          </p:cNvPr>
          <p:cNvSpPr/>
          <p:nvPr/>
        </p:nvSpPr>
        <p:spPr>
          <a:xfrm>
            <a:off x="7140500" y="1909396"/>
            <a:ext cx="1815930" cy="2334356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B152B90-CD7E-60A5-FE0D-42DFBCF0C99A}"/>
              </a:ext>
            </a:extLst>
          </p:cNvPr>
          <p:cNvSpPr/>
          <p:nvPr/>
        </p:nvSpPr>
        <p:spPr>
          <a:xfrm>
            <a:off x="5233547" y="1835149"/>
            <a:ext cx="3813906" cy="2491913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32E74D1-D55A-B39D-6DD3-A474359DD4FA}"/>
              </a:ext>
            </a:extLst>
          </p:cNvPr>
          <p:cNvSpPr/>
          <p:nvPr/>
        </p:nvSpPr>
        <p:spPr>
          <a:xfrm>
            <a:off x="4806466" y="899747"/>
            <a:ext cx="4290644" cy="3474208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B85286D-E316-6F40-9FFC-CC436DBA8055}"/>
              </a:ext>
            </a:extLst>
          </p:cNvPr>
          <p:cNvSpPr txBox="1"/>
          <p:nvPr/>
        </p:nvSpPr>
        <p:spPr>
          <a:xfrm>
            <a:off x="5124127" y="4327062"/>
            <a:ext cx="2832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9E60B8"/>
                </a:solidFill>
              </a:rPr>
              <a:t>Server Komponenten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4655A9F-B4A1-9E14-9DEE-6C37FD020B16}"/>
              </a:ext>
            </a:extLst>
          </p:cNvPr>
          <p:cNvSpPr txBox="1"/>
          <p:nvPr/>
        </p:nvSpPr>
        <p:spPr>
          <a:xfrm>
            <a:off x="1901035" y="3592140"/>
            <a:ext cx="2587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Client Komponente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01BB786-1FDF-1DE9-E08F-5A21FD4768D0}"/>
              </a:ext>
            </a:extLst>
          </p:cNvPr>
          <p:cNvCxnSpPr>
            <a:stCxn id="12" idx="3"/>
          </p:cNvCxnSpPr>
          <p:nvPr/>
        </p:nvCxnSpPr>
        <p:spPr>
          <a:xfrm>
            <a:off x="4488346" y="3822973"/>
            <a:ext cx="80266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5807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D3B72-8962-DF58-B1DB-7A6DE345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Daten </a:t>
            </a:r>
            <a:r>
              <a:rPr lang="de-DE" dirty="0" err="1"/>
              <a:t>änderungen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0386B3-283C-94B0-CF23-727C0BF860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09476" cy="3996928"/>
          </a:xfrm>
        </p:spPr>
        <p:txBody>
          <a:bodyPr>
            <a:normAutofit/>
          </a:bodyPr>
          <a:lstStyle/>
          <a:p>
            <a:r>
              <a:rPr lang="de-DE" dirty="0"/>
              <a:t>Beispiel: Daten-Änderungen</a:t>
            </a:r>
          </a:p>
          <a:p>
            <a:pPr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Like-Button ist "Client-Komponente", da sie interaktiv ist (anklickbar)</a:t>
            </a:r>
          </a:p>
          <a:p>
            <a:pPr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Kann aber transparent mit Server-Komponenten gemischt werden</a:t>
            </a:r>
          </a:p>
          <a:p>
            <a:pPr>
              <a:lnSpc>
                <a:spcPct val="110000"/>
              </a:lnSpc>
            </a:pPr>
            <a:r>
              <a:rPr lang="de-DE" b="0" dirty="0">
                <a:solidFill>
                  <a:srgbClr val="36544F"/>
                </a:solidFill>
              </a:rPr>
              <a:t>Nur der JS-Code der Client-Komponente kommt in den Browser!</a:t>
            </a:r>
          </a:p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B85286D-E316-6F40-9FFC-CC436DBA8055}"/>
              </a:ext>
            </a:extLst>
          </p:cNvPr>
          <p:cNvSpPr txBox="1"/>
          <p:nvPr/>
        </p:nvSpPr>
        <p:spPr>
          <a:xfrm>
            <a:off x="5539631" y="3647173"/>
            <a:ext cx="2832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9E60B8"/>
                </a:solidFill>
              </a:rPr>
              <a:t>Server Komponenten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4655A9F-B4A1-9E14-9DEE-6C37FD020B16}"/>
              </a:ext>
            </a:extLst>
          </p:cNvPr>
          <p:cNvSpPr txBox="1"/>
          <p:nvPr/>
        </p:nvSpPr>
        <p:spPr>
          <a:xfrm>
            <a:off x="2952320" y="3709745"/>
            <a:ext cx="2587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Client Komponente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DF72C86-1FC3-B1E9-7E39-24AF28A7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570" y="846392"/>
            <a:ext cx="4526540" cy="2555802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E0FE7756-B883-84A0-86B7-4922BD66D06F}"/>
              </a:ext>
            </a:extLst>
          </p:cNvPr>
          <p:cNvSpPr/>
          <p:nvPr/>
        </p:nvSpPr>
        <p:spPr>
          <a:xfrm>
            <a:off x="5225729" y="2007062"/>
            <a:ext cx="799933" cy="23446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CC3C1DB-D1A7-33DC-F21F-D3149C296B48}"/>
              </a:ext>
            </a:extLst>
          </p:cNvPr>
          <p:cNvSpPr/>
          <p:nvPr/>
        </p:nvSpPr>
        <p:spPr>
          <a:xfrm>
            <a:off x="5211996" y="2282552"/>
            <a:ext cx="1290404" cy="234462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AC0D36-252B-5BC4-41A6-618D8D92DA04}"/>
              </a:ext>
            </a:extLst>
          </p:cNvPr>
          <p:cNvSpPr/>
          <p:nvPr/>
        </p:nvSpPr>
        <p:spPr>
          <a:xfrm>
            <a:off x="5050831" y="1788256"/>
            <a:ext cx="1758463" cy="908052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B383A92-1F3D-D442-4C68-30F867826246}"/>
              </a:ext>
            </a:extLst>
          </p:cNvPr>
          <p:cNvSpPr/>
          <p:nvPr/>
        </p:nvSpPr>
        <p:spPr>
          <a:xfrm>
            <a:off x="4889679" y="1322204"/>
            <a:ext cx="2201164" cy="1647641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ACC0FC0-AEA9-10D0-BC60-CBB753EEAA93}"/>
              </a:ext>
            </a:extLst>
          </p:cNvPr>
          <p:cNvSpPr/>
          <p:nvPr/>
        </p:nvSpPr>
        <p:spPr>
          <a:xfrm>
            <a:off x="5042079" y="1559331"/>
            <a:ext cx="1913613" cy="202031"/>
          </a:xfrm>
          <a:prstGeom prst="rect">
            <a:avLst/>
          </a:prstGeom>
          <a:noFill/>
          <a:ln w="15875">
            <a:solidFill>
              <a:srgbClr val="9E60B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501BB786-1FDF-1DE9-E08F-5A21FD4768D0}"/>
              </a:ext>
            </a:extLst>
          </p:cNvPr>
          <p:cNvCxnSpPr>
            <a:cxnSpLocks/>
          </p:cNvCxnSpPr>
          <p:nvPr/>
        </p:nvCxnSpPr>
        <p:spPr>
          <a:xfrm flipV="1">
            <a:off x="4806462" y="2241524"/>
            <a:ext cx="405534" cy="15645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87C8EA9E-DA84-9003-EBC4-0AB202A7D9D2}"/>
              </a:ext>
            </a:extLst>
          </p:cNvPr>
          <p:cNvCxnSpPr>
            <a:cxnSpLocks/>
          </p:cNvCxnSpPr>
          <p:nvPr/>
        </p:nvCxnSpPr>
        <p:spPr>
          <a:xfrm flipH="1" flipV="1">
            <a:off x="6297423" y="2761993"/>
            <a:ext cx="397610" cy="893924"/>
          </a:xfrm>
          <a:prstGeom prst="line">
            <a:avLst/>
          </a:prstGeom>
          <a:ln w="28575">
            <a:solidFill>
              <a:srgbClr val="9E60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5597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005936"/>
            <a:ext cx="9113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2248598"/>
            <a:ext cx="6195840" cy="2255430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/jax-2024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endParaRPr lang="de-DE" sz="2000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E326C3-B1FE-964D-FB58-A93C7898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86C7FA0-6B44-111A-A1F6-F6D44AA88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962" y="373446"/>
            <a:ext cx="2695024" cy="269502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144710-8F06-BD14-0F74-AF3EAAEFC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5" y="1795299"/>
            <a:ext cx="2254085" cy="1999778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F293D96-8770-EBFB-0A9C-F587D8B5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981" y="895193"/>
            <a:ext cx="2935253" cy="2294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E8DFB1-3812-2E7C-F89D-F14BC2359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168" y="2759887"/>
            <a:ext cx="3288649" cy="229425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E51FE24-8333-F033-130C-CF1CCEF65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45" y="2759887"/>
            <a:ext cx="2044920" cy="20860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C71CFB2-6877-F935-89BF-9CC284CC8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051" y="895193"/>
            <a:ext cx="2695024" cy="22367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022A5E3-2280-21A4-0F8C-9D7ABAB47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561" y="1722597"/>
            <a:ext cx="2935254" cy="2417802"/>
          </a:xfrm>
          <a:prstGeom prst="rect">
            <a:avLst/>
          </a:prstGeom>
        </p:spPr>
      </p:pic>
      <p:pic>
        <p:nvPicPr>
          <p:cNvPr id="1026" name="Picture 2" descr="petclinic-screenshot">
            <a:extLst>
              <a:ext uri="{FF2B5EF4-FFF2-40B4-BE49-F238E27FC236}">
                <a16:creationId xmlns:a16="http://schemas.microsoft.com/office/drawing/2014/main" id="{BEE28DE4-49F9-E459-98BB-0CD23954F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42" y="2699834"/>
            <a:ext cx="2615870" cy="16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DA608A-4178-E7A8-06D1-01BF44768D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759927" y="2849246"/>
            <a:ext cx="2016752" cy="15763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EB78233-3083-7304-A342-BB217C7F8E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7445" y="626114"/>
            <a:ext cx="2489234" cy="19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5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1947</Words>
  <Application>Microsoft Macintosh PowerPoint</Application>
  <PresentationFormat>Bildschirmpräsentation (16:9)</PresentationFormat>
  <Paragraphs>473</Paragraphs>
  <Slides>83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83</vt:i4>
      </vt:variant>
    </vt:vector>
  </HeadingPairs>
  <TitlesOfParts>
    <vt:vector size="91" baseType="lpstr">
      <vt:lpstr>Arial</vt:lpstr>
      <vt:lpstr>Calibri</vt:lpstr>
      <vt:lpstr>Calibri Light</vt:lpstr>
      <vt:lpstr>Candara</vt:lpstr>
      <vt:lpstr>Montserrat</vt:lpstr>
      <vt:lpstr>Source Sans Pro</vt:lpstr>
      <vt:lpstr>Source Sans Pro SemiBold</vt:lpstr>
      <vt:lpstr>Office-Design</vt:lpstr>
      <vt:lpstr>mertus Meetup | Hamburg, 5. September 2024 | @nilshartmann</vt:lpstr>
      <vt:lpstr>https://nilshartmann.net</vt:lpstr>
      <vt:lpstr>PowerPoint-Präsentation</vt:lpstr>
      <vt:lpstr>PowerPoint-Präsentation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Single-Page-Anwendungen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Fullstack-Anwendungen (JavaScript)</vt:lpstr>
      <vt:lpstr>Ein paar Beispiele...</vt:lpstr>
      <vt:lpstr>Beispiel: Initialer Seitenaufruf</vt:lpstr>
      <vt:lpstr>architektur Überblick</vt:lpstr>
      <vt:lpstr>Beispiel: Initialer Seitenaufruf</vt:lpstr>
      <vt:lpstr>Beispiel: Initialer Seitenaufruf</vt:lpstr>
      <vt:lpstr>Beispiel: Initialer Seitenaufruf</vt:lpstr>
      <vt:lpstr>Beispiel: Initialer Seitenaufruf</vt:lpstr>
      <vt:lpstr>Beispiel: Seite aktualisieren</vt:lpstr>
      <vt:lpstr>Beispiel: Seite aktualisieren</vt:lpstr>
      <vt:lpstr>Beispiel: Seite aktualisieren</vt:lpstr>
      <vt:lpstr>Beispiel: seite aktualisieren</vt:lpstr>
      <vt:lpstr>Beispiel: seite aktualisieren</vt:lpstr>
      <vt:lpstr>Beispiel: seite aktualisieren</vt:lpstr>
      <vt:lpstr>Beispiel: seite aktualisieren</vt:lpstr>
      <vt:lpstr>Beispiel: Verlinkbare Seiten</vt:lpstr>
      <vt:lpstr>Beispiel: Verlinkbare Seiten</vt:lpstr>
      <vt:lpstr>Beispiel: Verlinkbare Seiten</vt:lpstr>
      <vt:lpstr>Beispiel: Verlinkbare Seiten</vt:lpstr>
      <vt:lpstr>Beispiel: Verlinkbare Seiten</vt:lpstr>
      <vt:lpstr>Beispiel: Client-Zustand</vt:lpstr>
      <vt:lpstr>Beispiel: Client-Zustand</vt:lpstr>
      <vt:lpstr>Beispiel: Client-Zustand</vt:lpstr>
      <vt:lpstr>Beispiel: Client Zustand</vt:lpstr>
      <vt:lpstr>Beispiel: client Zustand</vt:lpstr>
      <vt:lpstr>Beispiel: Daten änderungen</vt:lpstr>
      <vt:lpstr>Beispiel: Daten änderungen</vt:lpstr>
      <vt:lpstr>Beispiel: Daten änderungen</vt:lpstr>
      <vt:lpstr>Beispiel: Daten änderungen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1392</cp:revision>
  <cp:lastPrinted>2019-09-04T14:49:47Z</cp:lastPrinted>
  <dcterms:created xsi:type="dcterms:W3CDTF">2016-03-28T15:59:53Z</dcterms:created>
  <dcterms:modified xsi:type="dcterms:W3CDTF">2024-09-05T10:33:15Z</dcterms:modified>
</cp:coreProperties>
</file>